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sldIdLst>
    <p:sldId id="256" r:id="rId2"/>
    <p:sldId id="257" r:id="rId3"/>
    <p:sldId id="258" r:id="rId4"/>
    <p:sldId id="266" r:id="rId5"/>
    <p:sldId id="283" r:id="rId6"/>
    <p:sldId id="322" r:id="rId7"/>
    <p:sldId id="259" r:id="rId8"/>
    <p:sldId id="267" r:id="rId9"/>
    <p:sldId id="268" r:id="rId10"/>
    <p:sldId id="269" r:id="rId11"/>
    <p:sldId id="274" r:id="rId12"/>
    <p:sldId id="275" r:id="rId13"/>
    <p:sldId id="272" r:id="rId14"/>
    <p:sldId id="271" r:id="rId15"/>
    <p:sldId id="276" r:id="rId16"/>
    <p:sldId id="288" r:id="rId17"/>
    <p:sldId id="292" r:id="rId18"/>
    <p:sldId id="284" r:id="rId19"/>
    <p:sldId id="323" r:id="rId20"/>
    <p:sldId id="289" r:id="rId21"/>
    <p:sldId id="290" r:id="rId22"/>
    <p:sldId id="291" r:id="rId23"/>
    <p:sldId id="278" r:id="rId24"/>
    <p:sldId id="296" r:id="rId25"/>
    <p:sldId id="293" r:id="rId26"/>
    <p:sldId id="294" r:id="rId27"/>
    <p:sldId id="295" r:id="rId28"/>
    <p:sldId id="298" r:id="rId29"/>
    <p:sldId id="299" r:id="rId30"/>
    <p:sldId id="300" r:id="rId31"/>
    <p:sldId id="301" r:id="rId32"/>
    <p:sldId id="329" r:id="rId33"/>
    <p:sldId id="302" r:id="rId34"/>
    <p:sldId id="303" r:id="rId35"/>
    <p:sldId id="321" r:id="rId36"/>
    <p:sldId id="306" r:id="rId37"/>
    <p:sldId id="305" r:id="rId38"/>
    <p:sldId id="307" r:id="rId39"/>
    <p:sldId id="308" r:id="rId40"/>
    <p:sldId id="309" r:id="rId41"/>
    <p:sldId id="310" r:id="rId42"/>
    <p:sldId id="311" r:id="rId43"/>
    <p:sldId id="324" r:id="rId44"/>
    <p:sldId id="325" r:id="rId45"/>
    <p:sldId id="326" r:id="rId46"/>
    <p:sldId id="327" r:id="rId47"/>
    <p:sldId id="330" r:id="rId48"/>
    <p:sldId id="285" r:id="rId49"/>
    <p:sldId id="331" r:id="rId50"/>
    <p:sldId id="312" r:id="rId51"/>
    <p:sldId id="313" r:id="rId52"/>
    <p:sldId id="314" r:id="rId53"/>
    <p:sldId id="281" r:id="rId54"/>
    <p:sldId id="337" r:id="rId55"/>
    <p:sldId id="315" r:id="rId56"/>
    <p:sldId id="332" r:id="rId57"/>
    <p:sldId id="333" r:id="rId58"/>
    <p:sldId id="334" r:id="rId59"/>
    <p:sldId id="338" r:id="rId60"/>
    <p:sldId id="317" r:id="rId61"/>
    <p:sldId id="316" r:id="rId62"/>
    <p:sldId id="355" r:id="rId63"/>
    <p:sldId id="319" r:id="rId64"/>
    <p:sldId id="320" r:id="rId65"/>
    <p:sldId id="335" r:id="rId66"/>
    <p:sldId id="356" r:id="rId67"/>
    <p:sldId id="336" r:id="rId68"/>
    <p:sldId id="282" r:id="rId69"/>
    <p:sldId id="339" r:id="rId70"/>
    <p:sldId id="340" r:id="rId71"/>
    <p:sldId id="341" r:id="rId72"/>
    <p:sldId id="342" r:id="rId73"/>
    <p:sldId id="343" r:id="rId74"/>
    <p:sldId id="344" r:id="rId75"/>
    <p:sldId id="345" r:id="rId76"/>
    <p:sldId id="346" r:id="rId77"/>
    <p:sldId id="350" r:id="rId78"/>
    <p:sldId id="352" r:id="rId79"/>
    <p:sldId id="347" r:id="rId80"/>
    <p:sldId id="349" r:id="rId81"/>
    <p:sldId id="348" r:id="rId82"/>
    <p:sldId id="351" r:id="rId83"/>
    <p:sldId id="354" r:id="rId84"/>
    <p:sldId id="353" r:id="rId85"/>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3C0"/>
    <a:srgbClr val="514E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676" autoAdjust="0"/>
    <p:restoredTop sz="68229"/>
  </p:normalViewPr>
  <p:slideViewPr>
    <p:cSldViewPr snapToGrid="0">
      <p:cViewPr varScale="1">
        <p:scale>
          <a:sx n="77" d="100"/>
          <a:sy n="77" d="100"/>
        </p:scale>
        <p:origin x="116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notesMaster" Target="notesMasters/notesMaster1.xml"/><Relationship Id="rId87" Type="http://schemas.openxmlformats.org/officeDocument/2006/relationships/presProps" Target="presProps.xml"/><Relationship Id="rId88" Type="http://schemas.openxmlformats.org/officeDocument/2006/relationships/viewProps" Target="viewProps.xml"/><Relationship Id="rId8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18/9/17</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1608368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zh-CN" altLang="en-US"/>
              <a:t>最常见的任务：分类、回归</a:t>
            </a:r>
          </a:p>
        </p:txBody>
      </p:sp>
    </p:spTree>
    <p:extLst>
      <p:ext uri="{BB962C8B-B14F-4D97-AF65-F5344CB8AC3E}">
        <p14:creationId xmlns:p14="http://schemas.microsoft.com/office/powerpoint/2010/main" val="1467218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VC</a:t>
            </a:r>
            <a:r>
              <a:rPr kumimoji="1" lang="zh-CN" altLang="en-US" baseline="0" dirty="0" smtClean="0"/>
              <a:t> 理论，也是泛化理论</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1603975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下面说</a:t>
            </a:r>
            <a:r>
              <a:rPr kumimoji="1" lang="en-US" altLang="zh-CN" dirty="0" smtClean="0"/>
              <a:t>VC</a:t>
            </a:r>
            <a:r>
              <a:rPr kumimoji="1" lang="zh-CN" altLang="en-US" dirty="0" smtClean="0"/>
              <a:t>维的三个关键点</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37</a:t>
            </a:fld>
            <a:endParaRPr lang="zh-CN" altLang="en-US"/>
          </a:p>
        </p:txBody>
      </p:sp>
    </p:spTree>
    <p:extLst>
      <p:ext uri="{BB962C8B-B14F-4D97-AF65-F5344CB8AC3E}">
        <p14:creationId xmlns:p14="http://schemas.microsoft.com/office/powerpoint/2010/main" val="10943877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228600" indent="-228600">
              <a:buAutoNum type="arabicPeriod"/>
            </a:pPr>
            <a:r>
              <a:rPr kumimoji="1" lang="en-US" altLang="zh-CN" dirty="0" smtClean="0"/>
              <a:t>VC</a:t>
            </a:r>
            <a:r>
              <a:rPr kumimoji="1" lang="zh-CN" altLang="en-US" dirty="0" smtClean="0"/>
              <a:t>维的物理意义</a:t>
            </a:r>
          </a:p>
          <a:p>
            <a:pPr marL="0" indent="0">
              <a:buNone/>
            </a:pPr>
            <a:r>
              <a:rPr kumimoji="1" lang="zh-CN" altLang="en-US" baseline="0" dirty="0" smtClean="0"/>
              <a:t>     </a:t>
            </a:r>
          </a:p>
          <a:p>
            <a:pPr marL="0" indent="0">
              <a:buNone/>
            </a:pPr>
            <a:r>
              <a:rPr kumimoji="1" lang="zh-CN" altLang="en-US" baseline="0" dirty="0" smtClean="0"/>
              <a:t>     数值上约等于自由参数的个数</a:t>
            </a:r>
            <a:endParaRPr kumimoji="1"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38</a:t>
            </a:fld>
            <a:endParaRPr lang="zh-CN" altLang="en-US"/>
          </a:p>
        </p:txBody>
      </p:sp>
    </p:spTree>
    <p:extLst>
      <p:ext uri="{BB962C8B-B14F-4D97-AF65-F5344CB8AC3E}">
        <p14:creationId xmlns:p14="http://schemas.microsoft.com/office/powerpoint/2010/main" val="118197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kumimoji="1" lang="en-US" altLang="zh-CN" dirty="0" smtClean="0"/>
              <a:t>2.</a:t>
            </a:r>
            <a:r>
              <a:rPr kumimoji="1" lang="zh-CN" altLang="en-US" baseline="0" dirty="0" smtClean="0"/>
              <a:t> </a:t>
            </a:r>
            <a:r>
              <a:rPr kumimoji="1" lang="en-US" altLang="zh-CN" baseline="0" dirty="0" err="1" smtClean="0"/>
              <a:t>VCBound</a:t>
            </a:r>
            <a:r>
              <a:rPr kumimoji="1" lang="zh-CN" altLang="en-US" baseline="0" dirty="0" smtClean="0"/>
              <a:t>的</a:t>
            </a:r>
            <a:r>
              <a:rPr kumimoji="1" lang="zh-CN" altLang="en-US" baseline="0" dirty="0" smtClean="0"/>
              <a:t>应用   </a:t>
            </a:r>
            <a:r>
              <a:rPr kumimoji="1" lang="zh-CN" altLang="en-US" baseline="0" dirty="0" smtClean="0"/>
              <a:t>二维空间</a:t>
            </a:r>
          </a:p>
          <a:p>
            <a:endParaRPr kumimoji="1" lang="zh-CN" altLang="en-US" baseline="0" dirty="0" smtClean="0"/>
          </a:p>
          <a:p>
            <a:r>
              <a:rPr kumimoji="1" lang="zh-CN" altLang="en-US" dirty="0" smtClean="0"/>
              <a:t>另外一点，样本数要比特征数大</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39</a:t>
            </a:fld>
            <a:endParaRPr lang="zh-CN" altLang="en-US"/>
          </a:p>
        </p:txBody>
      </p:sp>
    </p:spTree>
    <p:extLst>
      <p:ext uri="{BB962C8B-B14F-4D97-AF65-F5344CB8AC3E}">
        <p14:creationId xmlns:p14="http://schemas.microsoft.com/office/powerpoint/2010/main" val="4931260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更关注哲学意义</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40</a:t>
            </a:fld>
            <a:endParaRPr lang="zh-CN" altLang="en-US"/>
          </a:p>
        </p:txBody>
      </p:sp>
    </p:spTree>
    <p:extLst>
      <p:ext uri="{BB962C8B-B14F-4D97-AF65-F5344CB8AC3E}">
        <p14:creationId xmlns:p14="http://schemas.microsoft.com/office/powerpoint/2010/main" val="4321662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补充：</a:t>
            </a:r>
          </a:p>
          <a:p>
            <a:r>
              <a:rPr kumimoji="1" lang="zh-CN" altLang="en-US" dirty="0" smtClean="0"/>
              <a:t>深度学习中的</a:t>
            </a:r>
            <a:r>
              <a:rPr kumimoji="1" lang="en-US" altLang="zh-CN" dirty="0" smtClean="0"/>
              <a:t>VC</a:t>
            </a:r>
            <a:r>
              <a:rPr kumimoji="1" lang="zh-CN" altLang="en-US" dirty="0" smtClean="0"/>
              <a:t>理论缺陷：</a:t>
            </a:r>
          </a:p>
          <a:p>
            <a:pPr marL="228600" indent="-228600">
              <a:buAutoNum type="arabicPeriod"/>
            </a:pPr>
            <a:r>
              <a:rPr kumimoji="1" lang="en-US" altLang="zh-CN" dirty="0" smtClean="0"/>
              <a:t>bound</a:t>
            </a:r>
            <a:r>
              <a:rPr kumimoji="1" lang="zh-CN" altLang="en-US" dirty="0" smtClean="0"/>
              <a:t>太宽松</a:t>
            </a:r>
          </a:p>
          <a:p>
            <a:pPr marL="228600" indent="-228600">
              <a:buAutoNum type="arabicPeriod"/>
            </a:pPr>
            <a:r>
              <a:rPr kumimoji="1" lang="zh-CN" altLang="en-US" dirty="0" smtClean="0"/>
              <a:t>深度模型实际的</a:t>
            </a:r>
            <a:r>
              <a:rPr kumimoji="1" lang="en-US" altLang="zh-CN" dirty="0" err="1" smtClean="0"/>
              <a:t>vc</a:t>
            </a:r>
            <a:r>
              <a:rPr kumimoji="1" lang="zh-CN" altLang="en-US" dirty="0" smtClean="0"/>
              <a:t>维不好确定</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42</a:t>
            </a:fld>
            <a:endParaRPr lang="zh-CN" altLang="en-US"/>
          </a:p>
        </p:txBody>
      </p:sp>
    </p:spTree>
    <p:extLst>
      <p:ext uri="{BB962C8B-B14F-4D97-AF65-F5344CB8AC3E}">
        <p14:creationId xmlns:p14="http://schemas.microsoft.com/office/powerpoint/2010/main" val="20064420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en-US" altLang="zh-CN" sz="1200" kern="1200" dirty="0" smtClean="0">
                <a:solidFill>
                  <a:schemeClr val="tx1"/>
                </a:solidFill>
                <a:latin typeface="+mn-lt"/>
                <a:ea typeface="+mn-ea"/>
                <a:cs typeface="+mn-cs"/>
              </a:rPr>
              <a:t>1.</a:t>
            </a:r>
            <a:r>
              <a:rPr lang="zh-CN" altLang="en-US" sz="1200" kern="1200" baseline="0" dirty="0" smtClean="0">
                <a:solidFill>
                  <a:schemeClr val="tx1"/>
                </a:solidFill>
                <a:latin typeface="+mn-lt"/>
                <a:ea typeface="+mn-ea"/>
                <a:cs typeface="+mn-cs"/>
              </a:rPr>
              <a:t> </a:t>
            </a:r>
            <a:r>
              <a:rPr lang="zh-CN" altLang="en-US" sz="1200" kern="1200" dirty="0" smtClean="0">
                <a:solidFill>
                  <a:schemeClr val="tx1"/>
                </a:solidFill>
                <a:latin typeface="+mn-lt"/>
                <a:ea typeface="+mn-ea"/>
                <a:cs typeface="+mn-cs"/>
              </a:rPr>
              <a:t>偏差</a:t>
            </a:r>
            <a:r>
              <a:rPr lang="en-US" altLang="zh-CN" sz="1200" kern="1200" dirty="0" smtClean="0">
                <a:solidFill>
                  <a:schemeClr val="tx1"/>
                </a:solidFill>
                <a:latin typeface="+mn-lt"/>
                <a:ea typeface="+mn-ea"/>
                <a:cs typeface="+mn-cs"/>
              </a:rPr>
              <a:t>. </a:t>
            </a:r>
            <a:r>
              <a:rPr lang="zh-CN" altLang="en-US" sz="1200" kern="1200" dirty="0" smtClean="0">
                <a:solidFill>
                  <a:schemeClr val="tx1"/>
                </a:solidFill>
                <a:latin typeface="+mn-lt"/>
                <a:ea typeface="+mn-ea"/>
                <a:cs typeface="+mn-cs"/>
              </a:rPr>
              <a:t>这里的偏指的是 </a:t>
            </a:r>
            <a:r>
              <a:rPr lang="zh-CN" altLang="en-US" sz="1200" b="1" kern="1200" dirty="0" smtClean="0">
                <a:solidFill>
                  <a:schemeClr val="tx1"/>
                </a:solidFill>
                <a:latin typeface="+mn-lt"/>
                <a:ea typeface="+mn-ea"/>
                <a:cs typeface="+mn-cs"/>
              </a:rPr>
              <a:t>偏离</a:t>
            </a:r>
            <a:r>
              <a:rPr lang="zh-CN" altLang="en-US" sz="1200" b="0" kern="1200" dirty="0" smtClean="0">
                <a:solidFill>
                  <a:schemeClr val="tx1"/>
                </a:solidFill>
                <a:latin typeface="+mn-lt"/>
                <a:ea typeface="+mn-ea"/>
                <a:cs typeface="+mn-cs"/>
              </a:rPr>
              <a:t> </a:t>
            </a:r>
            <a:r>
              <a:rPr lang="en-US" altLang="zh-CN" sz="1200" b="0" kern="1200" dirty="0" smtClean="0">
                <a:solidFill>
                  <a:schemeClr val="tx1"/>
                </a:solidFill>
                <a:latin typeface="+mn-lt"/>
                <a:ea typeface="+mn-ea"/>
                <a:cs typeface="+mn-cs"/>
              </a:rPr>
              <a:t>, </a:t>
            </a:r>
            <a:r>
              <a:rPr lang="zh-CN" altLang="en-US" sz="1200" b="0" kern="1200" dirty="0" smtClean="0">
                <a:solidFill>
                  <a:schemeClr val="tx1"/>
                </a:solidFill>
                <a:latin typeface="+mn-lt"/>
                <a:ea typeface="+mn-ea"/>
                <a:cs typeface="+mn-cs"/>
              </a:rPr>
              <a:t>那么它偏离了什么到导致了误差</a:t>
            </a:r>
            <a:r>
              <a:rPr lang="en-US" altLang="zh-CN" sz="1200" b="0" kern="1200" dirty="0" smtClean="0">
                <a:solidFill>
                  <a:schemeClr val="tx1"/>
                </a:solidFill>
                <a:latin typeface="+mn-lt"/>
                <a:ea typeface="+mn-ea"/>
                <a:cs typeface="+mn-cs"/>
              </a:rPr>
              <a:t>? </a:t>
            </a:r>
            <a:r>
              <a:rPr lang="zh-CN" altLang="en-US" sz="1200" b="0" kern="1200" dirty="0" smtClean="0">
                <a:solidFill>
                  <a:schemeClr val="tx1"/>
                </a:solidFill>
                <a:latin typeface="+mn-lt"/>
                <a:ea typeface="+mn-ea"/>
                <a:cs typeface="+mn-cs"/>
              </a:rPr>
              <a:t>潜意识上</a:t>
            </a:r>
            <a:r>
              <a:rPr lang="en-US" altLang="zh-CN" sz="1200" b="0" kern="1200" dirty="0" smtClean="0">
                <a:solidFill>
                  <a:schemeClr val="tx1"/>
                </a:solidFill>
                <a:latin typeface="+mn-lt"/>
                <a:ea typeface="+mn-ea"/>
                <a:cs typeface="+mn-cs"/>
              </a:rPr>
              <a:t>, </a:t>
            </a:r>
            <a:r>
              <a:rPr lang="zh-CN" altLang="en-US" sz="1200" b="0" kern="1200" dirty="0" smtClean="0">
                <a:solidFill>
                  <a:schemeClr val="tx1"/>
                </a:solidFill>
                <a:latin typeface="+mn-lt"/>
                <a:ea typeface="+mn-ea"/>
                <a:cs typeface="+mn-cs"/>
              </a:rPr>
              <a:t>当谈到这个词时</a:t>
            </a:r>
            <a:r>
              <a:rPr lang="en-US" altLang="zh-CN" sz="1200" b="0" kern="1200" dirty="0" smtClean="0">
                <a:solidFill>
                  <a:schemeClr val="tx1"/>
                </a:solidFill>
                <a:latin typeface="+mn-lt"/>
                <a:ea typeface="+mn-ea"/>
                <a:cs typeface="+mn-cs"/>
              </a:rPr>
              <a:t>, </a:t>
            </a:r>
            <a:r>
              <a:rPr lang="zh-CN" altLang="en-US" sz="1200" b="0" kern="1200" dirty="0" smtClean="0">
                <a:solidFill>
                  <a:schemeClr val="tx1"/>
                </a:solidFill>
                <a:latin typeface="+mn-lt"/>
                <a:ea typeface="+mn-ea"/>
                <a:cs typeface="+mn-cs"/>
              </a:rPr>
              <a:t>我们可能会认为它是偏离了某个潜在的 “标准”</a:t>
            </a:r>
            <a:r>
              <a:rPr lang="en-US" altLang="zh-CN" sz="1200" b="0" kern="1200" dirty="0" smtClean="0">
                <a:solidFill>
                  <a:schemeClr val="tx1"/>
                </a:solidFill>
                <a:latin typeface="+mn-lt"/>
                <a:ea typeface="+mn-ea"/>
                <a:cs typeface="+mn-cs"/>
              </a:rPr>
              <a:t>, </a:t>
            </a:r>
            <a:r>
              <a:rPr lang="zh-CN" altLang="en-US" sz="1200" b="0" kern="1200" dirty="0" smtClean="0">
                <a:solidFill>
                  <a:schemeClr val="tx1"/>
                </a:solidFill>
                <a:latin typeface="+mn-lt"/>
                <a:ea typeface="+mn-ea"/>
                <a:cs typeface="+mn-cs"/>
              </a:rPr>
              <a:t>而这里这个 “标准” 也就是真实情况 </a:t>
            </a:r>
            <a:r>
              <a:rPr lang="en-US" altLang="zh-CN" sz="1200" b="0" kern="1200" dirty="0" smtClean="0">
                <a:solidFill>
                  <a:schemeClr val="tx1"/>
                </a:solidFill>
                <a:latin typeface="+mn-lt"/>
                <a:ea typeface="+mn-ea"/>
                <a:cs typeface="+mn-cs"/>
              </a:rPr>
              <a:t>(ground truth). </a:t>
            </a:r>
            <a:r>
              <a:rPr lang="zh-CN" altLang="en-US" sz="1200" b="0" kern="1200" dirty="0" smtClean="0">
                <a:solidFill>
                  <a:schemeClr val="tx1"/>
                </a:solidFill>
                <a:latin typeface="+mn-lt"/>
                <a:ea typeface="+mn-ea"/>
                <a:cs typeface="+mn-cs"/>
              </a:rPr>
              <a:t>在分类任务中</a:t>
            </a:r>
            <a:r>
              <a:rPr lang="en-US" altLang="zh-CN" sz="1200" b="0" kern="1200" dirty="0" smtClean="0">
                <a:solidFill>
                  <a:schemeClr val="tx1"/>
                </a:solidFill>
                <a:latin typeface="+mn-lt"/>
                <a:ea typeface="+mn-ea"/>
                <a:cs typeface="+mn-cs"/>
              </a:rPr>
              <a:t>, </a:t>
            </a:r>
            <a:r>
              <a:rPr lang="zh-CN" altLang="en-US" sz="1200" b="0" kern="1200" dirty="0" smtClean="0">
                <a:solidFill>
                  <a:schemeClr val="tx1"/>
                </a:solidFill>
                <a:latin typeface="+mn-lt"/>
                <a:ea typeface="+mn-ea"/>
                <a:cs typeface="+mn-cs"/>
              </a:rPr>
              <a:t>这个 “标准” 就是真实标签 </a:t>
            </a:r>
            <a:r>
              <a:rPr lang="en-US" altLang="zh-CN" sz="1200" b="0" kern="1200" dirty="0" smtClean="0">
                <a:solidFill>
                  <a:schemeClr val="tx1"/>
                </a:solidFill>
                <a:latin typeface="+mn-lt"/>
                <a:ea typeface="+mn-ea"/>
                <a:cs typeface="+mn-cs"/>
              </a:rPr>
              <a:t>(label).</a:t>
            </a:r>
            <a:endParaRPr lang="zh-CN" altLang="en-US" sz="1200" b="0" kern="1200" dirty="0" smtClean="0">
              <a:solidFill>
                <a:schemeClr val="tx1"/>
              </a:solidFill>
              <a:latin typeface="+mn-lt"/>
              <a:ea typeface="+mn-ea"/>
              <a:cs typeface="+mn-cs"/>
            </a:endParaRPr>
          </a:p>
          <a:p>
            <a:endParaRPr lang="zh-CN" altLang="en-US" sz="1200" b="0" kern="1200" dirty="0" smtClean="0">
              <a:solidFill>
                <a:schemeClr val="tx1"/>
              </a:solidFill>
              <a:latin typeface="+mn-lt"/>
              <a:ea typeface="+mn-ea"/>
              <a:cs typeface="+mn-cs"/>
            </a:endParaRPr>
          </a:p>
          <a:p>
            <a:r>
              <a:rPr lang="en-US" altLang="zh-CN" sz="1200" b="0" kern="1200" dirty="0" smtClean="0">
                <a:solidFill>
                  <a:schemeClr val="tx1"/>
                </a:solidFill>
                <a:latin typeface="+mn-lt"/>
                <a:ea typeface="+mn-ea"/>
                <a:cs typeface="+mn-cs"/>
              </a:rPr>
              <a:t>2.</a:t>
            </a:r>
            <a:r>
              <a:rPr lang="zh-CN" altLang="en-US" sz="1200" b="0" kern="1200" baseline="0" dirty="0" smtClean="0">
                <a:solidFill>
                  <a:schemeClr val="tx1"/>
                </a:solidFill>
                <a:latin typeface="+mn-lt"/>
                <a:ea typeface="+mn-ea"/>
                <a:cs typeface="+mn-cs"/>
              </a:rPr>
              <a:t> </a:t>
            </a:r>
            <a:r>
              <a:rPr lang="zh-CN" altLang="en-US" sz="1200" b="0" kern="1200" dirty="0" smtClean="0">
                <a:solidFill>
                  <a:schemeClr val="tx1"/>
                </a:solidFill>
                <a:latin typeface="+mn-lt"/>
                <a:ea typeface="+mn-ea"/>
                <a:cs typeface="+mn-cs"/>
              </a:rPr>
              <a:t>方差</a:t>
            </a:r>
            <a:r>
              <a:rPr lang="en-US" altLang="zh-CN" sz="1200" b="0" kern="1200" dirty="0" smtClean="0">
                <a:solidFill>
                  <a:schemeClr val="tx1"/>
                </a:solidFill>
                <a:latin typeface="+mn-lt"/>
                <a:ea typeface="+mn-ea"/>
                <a:cs typeface="+mn-cs"/>
              </a:rPr>
              <a:t>. </a:t>
            </a:r>
            <a:r>
              <a:rPr lang="zh-CN" altLang="en-US" sz="1200" b="0" kern="1200" dirty="0" smtClean="0">
                <a:solidFill>
                  <a:schemeClr val="tx1"/>
                </a:solidFill>
                <a:latin typeface="+mn-lt"/>
                <a:ea typeface="+mn-ea"/>
                <a:cs typeface="+mn-cs"/>
              </a:rPr>
              <a:t>很多人应该都还记得在统计学中</a:t>
            </a:r>
            <a:r>
              <a:rPr lang="en-US" altLang="zh-CN" sz="1200" b="0" kern="1200" dirty="0" smtClean="0">
                <a:solidFill>
                  <a:schemeClr val="tx1"/>
                </a:solidFill>
                <a:latin typeface="+mn-lt"/>
                <a:ea typeface="+mn-ea"/>
                <a:cs typeface="+mn-cs"/>
              </a:rPr>
              <a:t>, </a:t>
            </a:r>
            <a:r>
              <a:rPr lang="zh-CN" altLang="en-US" sz="1200" b="0" kern="1200" dirty="0" smtClean="0">
                <a:solidFill>
                  <a:schemeClr val="tx1"/>
                </a:solidFill>
                <a:latin typeface="+mn-lt"/>
                <a:ea typeface="+mn-ea"/>
                <a:cs typeface="+mn-cs"/>
              </a:rPr>
              <a:t>一个随机变量的方差描述的是它的离散程度</a:t>
            </a:r>
            <a:r>
              <a:rPr lang="en-US" altLang="zh-CN" sz="1200" b="0" kern="1200" dirty="0" smtClean="0">
                <a:solidFill>
                  <a:schemeClr val="tx1"/>
                </a:solidFill>
                <a:latin typeface="+mn-lt"/>
                <a:ea typeface="+mn-ea"/>
                <a:cs typeface="+mn-cs"/>
              </a:rPr>
              <a:t>, </a:t>
            </a:r>
            <a:r>
              <a:rPr lang="zh-CN" altLang="en-US" sz="1200" b="0" kern="1200" dirty="0" smtClean="0">
                <a:solidFill>
                  <a:schemeClr val="tx1"/>
                </a:solidFill>
                <a:latin typeface="+mn-lt"/>
                <a:ea typeface="+mn-ea"/>
                <a:cs typeface="+mn-cs"/>
              </a:rPr>
              <a:t>也就是该随机变量在其期望值附近的 </a:t>
            </a:r>
            <a:r>
              <a:rPr lang="zh-CN" altLang="en-US" sz="1200" b="1" kern="1200" dirty="0" smtClean="0">
                <a:solidFill>
                  <a:schemeClr val="tx1"/>
                </a:solidFill>
                <a:latin typeface="+mn-lt"/>
                <a:ea typeface="+mn-ea"/>
                <a:cs typeface="+mn-cs"/>
              </a:rPr>
              <a:t>波动程度</a:t>
            </a:r>
            <a:r>
              <a:rPr lang="zh-CN" altLang="en-US" sz="1200" b="0" kern="1200" dirty="0" smtClean="0">
                <a:solidFill>
                  <a:schemeClr val="tx1"/>
                </a:solidFill>
                <a:latin typeface="+mn-lt"/>
                <a:ea typeface="+mn-ea"/>
                <a:cs typeface="+mn-cs"/>
              </a:rPr>
              <a:t> </a:t>
            </a:r>
            <a:r>
              <a:rPr lang="en-US" altLang="zh-CN" sz="1200" b="0" kern="1200" dirty="0" smtClean="0">
                <a:solidFill>
                  <a:schemeClr val="tx1"/>
                </a:solidFill>
                <a:latin typeface="+mn-lt"/>
                <a:ea typeface="+mn-ea"/>
                <a:cs typeface="+mn-cs"/>
              </a:rPr>
              <a:t>. </a:t>
            </a:r>
            <a:r>
              <a:rPr lang="zh-CN" altLang="en-US" sz="1200" b="0" kern="1200" dirty="0" smtClean="0">
                <a:solidFill>
                  <a:schemeClr val="tx1"/>
                </a:solidFill>
                <a:latin typeface="+mn-lt"/>
                <a:ea typeface="+mn-ea"/>
                <a:cs typeface="+mn-cs"/>
              </a:rPr>
              <a:t>取自维基百科一般化的方差定义</a:t>
            </a:r>
            <a:r>
              <a:rPr lang="en-US" altLang="zh-CN" sz="1200" b="0" kern="1200" dirty="0" smtClean="0">
                <a:solidFill>
                  <a:schemeClr val="tx1"/>
                </a:solidFill>
                <a:latin typeface="+mn-lt"/>
                <a:ea typeface="+mn-ea"/>
                <a:cs typeface="+mn-cs"/>
              </a:rPr>
              <a:t>:</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43</a:t>
            </a:fld>
            <a:endParaRPr lang="zh-CN" altLang="en-US"/>
          </a:p>
        </p:txBody>
      </p:sp>
    </p:spTree>
    <p:extLst>
      <p:ext uri="{BB962C8B-B14F-4D97-AF65-F5344CB8AC3E}">
        <p14:creationId xmlns:p14="http://schemas.microsoft.com/office/powerpoint/2010/main" val="1557203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kumimoji="1" lang="zh-CN" altLang="en-US" dirty="0" smtClean="0"/>
              <a:t>西瓜书 </a:t>
            </a:r>
            <a:r>
              <a:rPr kumimoji="1" lang="en-US" altLang="zh-CN" dirty="0" smtClean="0"/>
              <a:t>45</a:t>
            </a:r>
            <a:r>
              <a:rPr kumimoji="1" lang="zh-CN" altLang="en-US" dirty="0" smtClean="0"/>
              <a:t>页</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44</a:t>
            </a:fld>
            <a:endParaRPr lang="zh-CN" altLang="en-US"/>
          </a:p>
        </p:txBody>
      </p:sp>
    </p:spTree>
    <p:extLst>
      <p:ext uri="{BB962C8B-B14F-4D97-AF65-F5344CB8AC3E}">
        <p14:creationId xmlns:p14="http://schemas.microsoft.com/office/powerpoint/2010/main" val="12979078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en-US" altLang="zh-CN" sz="1200" kern="1200" dirty="0" smtClean="0">
                <a:solidFill>
                  <a:schemeClr val="tx1"/>
                </a:solidFill>
                <a:latin typeface="+mn-lt"/>
                <a:ea typeface="+mn-ea"/>
                <a:cs typeface="+mn-cs"/>
              </a:rPr>
              <a:t>1.</a:t>
            </a:r>
            <a:r>
              <a:rPr lang="zh-CN" altLang="en-US" sz="1200" kern="1200" baseline="0" dirty="0" smtClean="0">
                <a:solidFill>
                  <a:schemeClr val="tx1"/>
                </a:solidFill>
                <a:latin typeface="+mn-lt"/>
                <a:ea typeface="+mn-ea"/>
                <a:cs typeface="+mn-cs"/>
              </a:rPr>
              <a:t> </a:t>
            </a:r>
            <a:r>
              <a:rPr lang="zh-CN" altLang="en-US" sz="1200" kern="1200" dirty="0" smtClean="0">
                <a:solidFill>
                  <a:schemeClr val="tx1"/>
                </a:solidFill>
                <a:latin typeface="+mn-lt"/>
                <a:ea typeface="+mn-ea"/>
                <a:cs typeface="+mn-cs"/>
              </a:rPr>
              <a:t>偏差</a:t>
            </a:r>
            <a:r>
              <a:rPr lang="en-US" altLang="zh-CN" sz="1200" kern="1200" dirty="0" smtClean="0">
                <a:solidFill>
                  <a:schemeClr val="tx1"/>
                </a:solidFill>
                <a:latin typeface="+mn-lt"/>
                <a:ea typeface="+mn-ea"/>
                <a:cs typeface="+mn-cs"/>
              </a:rPr>
              <a:t>. </a:t>
            </a:r>
            <a:r>
              <a:rPr lang="zh-CN" altLang="en-US" sz="1200" kern="1200" dirty="0" smtClean="0">
                <a:solidFill>
                  <a:schemeClr val="tx1"/>
                </a:solidFill>
                <a:latin typeface="+mn-lt"/>
                <a:ea typeface="+mn-ea"/>
                <a:cs typeface="+mn-cs"/>
              </a:rPr>
              <a:t>偏差度量了学习算法的期望预测与真实结果的偏离程序</a:t>
            </a:r>
            <a:r>
              <a:rPr lang="en-US" altLang="zh-CN" sz="1200" kern="1200" dirty="0" smtClean="0">
                <a:solidFill>
                  <a:schemeClr val="tx1"/>
                </a:solidFill>
                <a:latin typeface="+mn-lt"/>
                <a:ea typeface="+mn-ea"/>
                <a:cs typeface="+mn-cs"/>
              </a:rPr>
              <a:t>, </a:t>
            </a:r>
            <a:r>
              <a:rPr lang="zh-CN" altLang="en-US" sz="1200" kern="1200" dirty="0" smtClean="0">
                <a:solidFill>
                  <a:schemeClr val="tx1"/>
                </a:solidFill>
                <a:latin typeface="+mn-lt"/>
                <a:ea typeface="+mn-ea"/>
                <a:cs typeface="+mn-cs"/>
              </a:rPr>
              <a:t>即 </a:t>
            </a:r>
            <a:r>
              <a:rPr lang="zh-CN" altLang="en-US" sz="1200" b="1" kern="1200" dirty="0" smtClean="0">
                <a:solidFill>
                  <a:schemeClr val="tx1"/>
                </a:solidFill>
                <a:latin typeface="+mn-lt"/>
                <a:ea typeface="+mn-ea"/>
                <a:cs typeface="+mn-cs"/>
              </a:rPr>
              <a:t>刻画了学习算法本身的拟合能力</a:t>
            </a:r>
            <a:r>
              <a:rPr lang="zh-CN" altLang="en-US" sz="1200" b="0" kern="1200" dirty="0" smtClean="0">
                <a:solidFill>
                  <a:schemeClr val="tx1"/>
                </a:solidFill>
                <a:latin typeface="+mn-lt"/>
                <a:ea typeface="+mn-ea"/>
                <a:cs typeface="+mn-cs"/>
              </a:rPr>
              <a:t> </a:t>
            </a:r>
            <a:r>
              <a:rPr lang="en-US" altLang="zh-CN" sz="1200" b="0" kern="1200" dirty="0" smtClean="0">
                <a:solidFill>
                  <a:schemeClr val="tx1"/>
                </a:solidFill>
                <a:latin typeface="+mn-lt"/>
                <a:ea typeface="+mn-ea"/>
                <a:cs typeface="+mn-cs"/>
              </a:rPr>
              <a:t>.</a:t>
            </a:r>
            <a:endParaRPr lang="zh-CN" altLang="en-US" sz="1200" b="0" kern="1200" dirty="0" smtClean="0">
              <a:solidFill>
                <a:schemeClr val="tx1"/>
              </a:solidFill>
              <a:latin typeface="+mn-lt"/>
              <a:ea typeface="+mn-ea"/>
              <a:cs typeface="+mn-cs"/>
            </a:endParaRPr>
          </a:p>
          <a:p>
            <a:r>
              <a:rPr lang="en-US" altLang="zh-CN" sz="1200" b="0" kern="1200" dirty="0" smtClean="0">
                <a:solidFill>
                  <a:schemeClr val="tx1"/>
                </a:solidFill>
                <a:latin typeface="+mn-lt"/>
                <a:ea typeface="+mn-ea"/>
                <a:cs typeface="+mn-cs"/>
              </a:rPr>
              <a:t>2.</a:t>
            </a:r>
            <a:r>
              <a:rPr lang="zh-CN" altLang="en-US" sz="1200" b="0" kern="1200" baseline="0" dirty="0" smtClean="0">
                <a:solidFill>
                  <a:schemeClr val="tx1"/>
                </a:solidFill>
                <a:latin typeface="+mn-lt"/>
                <a:ea typeface="+mn-ea"/>
                <a:cs typeface="+mn-cs"/>
              </a:rPr>
              <a:t> </a:t>
            </a:r>
            <a:r>
              <a:rPr lang="zh-CN" altLang="en-US" sz="1200" b="0" kern="1200" dirty="0" smtClean="0">
                <a:solidFill>
                  <a:schemeClr val="tx1"/>
                </a:solidFill>
                <a:latin typeface="+mn-lt"/>
                <a:ea typeface="+mn-ea"/>
                <a:cs typeface="+mn-cs"/>
              </a:rPr>
              <a:t>方差</a:t>
            </a:r>
            <a:r>
              <a:rPr lang="en-US" altLang="zh-CN" sz="1200" b="0" kern="1200" dirty="0" smtClean="0">
                <a:solidFill>
                  <a:schemeClr val="tx1"/>
                </a:solidFill>
                <a:latin typeface="+mn-lt"/>
                <a:ea typeface="+mn-ea"/>
                <a:cs typeface="+mn-cs"/>
              </a:rPr>
              <a:t>. </a:t>
            </a:r>
            <a:r>
              <a:rPr lang="zh-CN" altLang="en-US" sz="1200" b="0" kern="1200" dirty="0" smtClean="0">
                <a:solidFill>
                  <a:schemeClr val="tx1"/>
                </a:solidFill>
                <a:latin typeface="+mn-lt"/>
                <a:ea typeface="+mn-ea"/>
                <a:cs typeface="+mn-cs"/>
              </a:rPr>
              <a:t>方差度量了同样大小的训练集的变动所导致的学习性能的变化</a:t>
            </a:r>
            <a:r>
              <a:rPr lang="en-US" altLang="zh-CN" sz="1200" b="0" kern="1200" dirty="0" smtClean="0">
                <a:solidFill>
                  <a:schemeClr val="tx1"/>
                </a:solidFill>
                <a:latin typeface="+mn-lt"/>
                <a:ea typeface="+mn-ea"/>
                <a:cs typeface="+mn-cs"/>
              </a:rPr>
              <a:t>, </a:t>
            </a:r>
            <a:r>
              <a:rPr lang="zh-CN" altLang="en-US" sz="1200" b="0" kern="1200" dirty="0" smtClean="0">
                <a:solidFill>
                  <a:schemeClr val="tx1"/>
                </a:solidFill>
                <a:latin typeface="+mn-lt"/>
                <a:ea typeface="+mn-ea"/>
                <a:cs typeface="+mn-cs"/>
              </a:rPr>
              <a:t>即 </a:t>
            </a:r>
            <a:r>
              <a:rPr lang="zh-CN" altLang="en-US" sz="1200" b="1" kern="1200" dirty="0" smtClean="0">
                <a:solidFill>
                  <a:schemeClr val="tx1"/>
                </a:solidFill>
                <a:latin typeface="+mn-lt"/>
                <a:ea typeface="+mn-ea"/>
                <a:cs typeface="+mn-cs"/>
              </a:rPr>
              <a:t>刻画了数据扰动所造成的影响</a:t>
            </a:r>
            <a:r>
              <a:rPr lang="zh-CN" altLang="en-US" sz="1200" b="0" kern="1200" dirty="0" smtClean="0">
                <a:solidFill>
                  <a:schemeClr val="tx1"/>
                </a:solidFill>
                <a:latin typeface="+mn-lt"/>
                <a:ea typeface="+mn-ea"/>
                <a:cs typeface="+mn-cs"/>
              </a:rPr>
              <a:t> </a:t>
            </a:r>
            <a:r>
              <a:rPr lang="en-US" altLang="zh-CN" sz="1200" b="0" kern="1200" dirty="0" smtClean="0">
                <a:solidFill>
                  <a:schemeClr val="tx1"/>
                </a:solidFill>
                <a:latin typeface="+mn-lt"/>
                <a:ea typeface="+mn-ea"/>
                <a:cs typeface="+mn-cs"/>
              </a:rPr>
              <a:t>.</a:t>
            </a:r>
            <a:endParaRPr lang="zh-CN" altLang="en-US" sz="1200" b="0" kern="1200" dirty="0" smtClean="0">
              <a:solidFill>
                <a:schemeClr val="tx1"/>
              </a:solidFill>
              <a:latin typeface="+mn-lt"/>
              <a:ea typeface="+mn-ea"/>
              <a:cs typeface="+mn-cs"/>
            </a:endParaRPr>
          </a:p>
          <a:p>
            <a:r>
              <a:rPr lang="en-US" altLang="zh-CN" sz="1200" b="0" kern="1200" dirty="0" smtClean="0">
                <a:solidFill>
                  <a:schemeClr val="tx1"/>
                </a:solidFill>
                <a:latin typeface="+mn-lt"/>
                <a:ea typeface="+mn-ea"/>
                <a:cs typeface="+mn-cs"/>
              </a:rPr>
              <a:t>3.</a:t>
            </a:r>
            <a:r>
              <a:rPr lang="zh-CN" altLang="en-US" sz="1200" b="0" kern="1200" baseline="0" dirty="0" smtClean="0">
                <a:solidFill>
                  <a:schemeClr val="tx1"/>
                </a:solidFill>
                <a:latin typeface="+mn-lt"/>
                <a:ea typeface="+mn-ea"/>
                <a:cs typeface="+mn-cs"/>
              </a:rPr>
              <a:t> </a:t>
            </a:r>
            <a:r>
              <a:rPr lang="zh-CN" altLang="en-US" sz="1200" b="0" kern="1200" dirty="0" smtClean="0">
                <a:solidFill>
                  <a:schemeClr val="tx1"/>
                </a:solidFill>
                <a:latin typeface="+mn-lt"/>
                <a:ea typeface="+mn-ea"/>
                <a:cs typeface="+mn-cs"/>
              </a:rPr>
              <a:t>噪声</a:t>
            </a:r>
            <a:r>
              <a:rPr lang="en-US" altLang="zh-CN" sz="1200" b="0" kern="1200" dirty="0" smtClean="0">
                <a:solidFill>
                  <a:schemeClr val="tx1"/>
                </a:solidFill>
                <a:latin typeface="+mn-lt"/>
                <a:ea typeface="+mn-ea"/>
                <a:cs typeface="+mn-cs"/>
              </a:rPr>
              <a:t>. </a:t>
            </a:r>
            <a:r>
              <a:rPr lang="zh-CN" altLang="en-US" sz="1200" b="0" kern="1200" dirty="0" smtClean="0">
                <a:solidFill>
                  <a:schemeClr val="tx1"/>
                </a:solidFill>
                <a:latin typeface="+mn-lt"/>
                <a:ea typeface="+mn-ea"/>
                <a:cs typeface="+mn-cs"/>
              </a:rPr>
              <a:t>噪声表达了在当前任务上任何学习算法所能达到的期望泛化误差的下界</a:t>
            </a:r>
            <a:r>
              <a:rPr lang="en-US" altLang="zh-CN" sz="1200" b="0" kern="1200" dirty="0" smtClean="0">
                <a:solidFill>
                  <a:schemeClr val="tx1"/>
                </a:solidFill>
                <a:latin typeface="+mn-lt"/>
                <a:ea typeface="+mn-ea"/>
                <a:cs typeface="+mn-cs"/>
              </a:rPr>
              <a:t>, </a:t>
            </a:r>
            <a:r>
              <a:rPr lang="zh-CN" altLang="en-US" sz="1200" b="0" kern="1200" dirty="0" smtClean="0">
                <a:solidFill>
                  <a:schemeClr val="tx1"/>
                </a:solidFill>
                <a:latin typeface="+mn-lt"/>
                <a:ea typeface="+mn-ea"/>
                <a:cs typeface="+mn-cs"/>
              </a:rPr>
              <a:t>即 </a:t>
            </a:r>
            <a:r>
              <a:rPr lang="zh-CN" altLang="en-US" sz="1200" b="1" kern="1200" dirty="0" smtClean="0">
                <a:solidFill>
                  <a:schemeClr val="tx1"/>
                </a:solidFill>
                <a:latin typeface="+mn-lt"/>
                <a:ea typeface="+mn-ea"/>
                <a:cs typeface="+mn-cs"/>
              </a:rPr>
              <a:t>刻画了学习问题本身的难度</a:t>
            </a:r>
            <a:r>
              <a:rPr lang="zh-CN" altLang="en-US" sz="1200" b="0" kern="1200" dirty="0" smtClean="0">
                <a:solidFill>
                  <a:schemeClr val="tx1"/>
                </a:solidFill>
                <a:latin typeface="+mn-lt"/>
                <a:ea typeface="+mn-ea"/>
                <a:cs typeface="+mn-cs"/>
              </a:rPr>
              <a:t> </a:t>
            </a:r>
            <a:r>
              <a:rPr lang="en-US" altLang="zh-CN" sz="1200" b="0" kern="1200" dirty="0" smtClean="0">
                <a:solidFill>
                  <a:schemeClr val="tx1"/>
                </a:solidFill>
                <a:latin typeface="+mn-lt"/>
                <a:ea typeface="+mn-ea"/>
                <a:cs typeface="+mn-cs"/>
              </a:rPr>
              <a:t>. </a:t>
            </a:r>
            <a:r>
              <a:rPr lang="zh-CN" altLang="en-US" sz="1200" b="0" kern="1200" dirty="0" smtClean="0">
                <a:solidFill>
                  <a:schemeClr val="tx1"/>
                </a:solidFill>
                <a:latin typeface="+mn-lt"/>
                <a:ea typeface="+mn-ea"/>
                <a:cs typeface="+mn-cs"/>
              </a:rPr>
              <a:t>巧妇难为无米之炊</a:t>
            </a:r>
            <a:r>
              <a:rPr lang="en-US" altLang="zh-CN" sz="1200" b="0" kern="1200" dirty="0" smtClean="0">
                <a:solidFill>
                  <a:schemeClr val="tx1"/>
                </a:solidFill>
                <a:latin typeface="+mn-lt"/>
                <a:ea typeface="+mn-ea"/>
                <a:cs typeface="+mn-cs"/>
              </a:rPr>
              <a:t>, </a:t>
            </a:r>
            <a:r>
              <a:rPr lang="zh-CN" altLang="en-US" sz="1200" b="0" kern="1200" dirty="0" smtClean="0">
                <a:solidFill>
                  <a:schemeClr val="tx1"/>
                </a:solidFill>
                <a:latin typeface="+mn-lt"/>
                <a:ea typeface="+mn-ea"/>
                <a:cs typeface="+mn-cs"/>
              </a:rPr>
              <a:t>给一堆很差的食材</a:t>
            </a:r>
            <a:r>
              <a:rPr lang="en-US" altLang="zh-CN" sz="1200" b="0" kern="1200" dirty="0" smtClean="0">
                <a:solidFill>
                  <a:schemeClr val="tx1"/>
                </a:solidFill>
                <a:latin typeface="+mn-lt"/>
                <a:ea typeface="+mn-ea"/>
                <a:cs typeface="+mn-cs"/>
              </a:rPr>
              <a:t>, </a:t>
            </a:r>
            <a:r>
              <a:rPr lang="zh-CN" altLang="en-US" sz="1200" b="0" kern="1200" dirty="0" smtClean="0">
                <a:solidFill>
                  <a:schemeClr val="tx1"/>
                </a:solidFill>
                <a:latin typeface="+mn-lt"/>
                <a:ea typeface="+mn-ea"/>
                <a:cs typeface="+mn-cs"/>
              </a:rPr>
              <a:t>要想做出一顿美味</a:t>
            </a:r>
            <a:r>
              <a:rPr lang="en-US" altLang="zh-CN" sz="1200" b="0" kern="1200" dirty="0" smtClean="0">
                <a:solidFill>
                  <a:schemeClr val="tx1"/>
                </a:solidFill>
                <a:latin typeface="+mn-lt"/>
                <a:ea typeface="+mn-ea"/>
                <a:cs typeface="+mn-cs"/>
              </a:rPr>
              <a:t>, </a:t>
            </a:r>
            <a:r>
              <a:rPr lang="zh-CN" altLang="en-US" sz="1200" b="0" kern="1200" dirty="0" smtClean="0">
                <a:solidFill>
                  <a:schemeClr val="tx1"/>
                </a:solidFill>
                <a:latin typeface="+mn-lt"/>
                <a:ea typeface="+mn-ea"/>
                <a:cs typeface="+mn-cs"/>
              </a:rPr>
              <a:t>肯定是很有难度的</a:t>
            </a:r>
            <a:r>
              <a:rPr lang="en-US" altLang="zh-CN" sz="1200" b="0" kern="1200" dirty="0" smtClean="0">
                <a:solidFill>
                  <a:schemeClr val="tx1"/>
                </a:solidFill>
                <a:latin typeface="+mn-lt"/>
                <a:ea typeface="+mn-ea"/>
                <a:cs typeface="+mn-cs"/>
              </a:rPr>
              <a:t>.</a:t>
            </a:r>
            <a:endParaRPr lang="zh-CN" altLang="en-US" sz="1200" b="0" kern="1200" dirty="0" smtClean="0">
              <a:solidFill>
                <a:schemeClr val="tx1"/>
              </a:solidFill>
              <a:latin typeface="+mn-lt"/>
              <a:ea typeface="+mn-ea"/>
              <a:cs typeface="+mn-cs"/>
            </a:endParaRPr>
          </a:p>
          <a:p>
            <a:endParaRPr kumimoji="1" lang="zh-CN" altLang="en-US" sz="1200" b="0" kern="1200" dirty="0" smtClean="0">
              <a:solidFill>
                <a:schemeClr val="tx1"/>
              </a:solidFill>
              <a:latin typeface="+mn-lt"/>
              <a:ea typeface="+mn-ea"/>
              <a:cs typeface="+mn-cs"/>
            </a:endParaRPr>
          </a:p>
          <a:p>
            <a:r>
              <a:rPr kumimoji="1" lang="zh-CN" altLang="en-US" dirty="0" smtClean="0"/>
              <a:t>往往 偏差 和 方差是有冲突的</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45</a:t>
            </a:fld>
            <a:endParaRPr lang="zh-CN" altLang="en-US"/>
          </a:p>
        </p:txBody>
      </p:sp>
    </p:spTree>
    <p:extLst>
      <p:ext uri="{BB962C8B-B14F-4D97-AF65-F5344CB8AC3E}">
        <p14:creationId xmlns:p14="http://schemas.microsoft.com/office/powerpoint/2010/main" val="454978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46</a:t>
            </a:fld>
            <a:endParaRPr lang="zh-CN" altLang="en-US"/>
          </a:p>
        </p:txBody>
      </p:sp>
    </p:spTree>
    <p:extLst>
      <p:ext uri="{BB962C8B-B14F-4D97-AF65-F5344CB8AC3E}">
        <p14:creationId xmlns:p14="http://schemas.microsoft.com/office/powerpoint/2010/main" val="590083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zh-CN" altLang="en-US"/>
              <a:t>不要为了</a:t>
            </a:r>
            <a:r>
              <a:rPr lang="en-US" altLang="zh-CN"/>
              <a:t>ML </a:t>
            </a:r>
            <a:r>
              <a:rPr lang="zh-CN" altLang="en-US"/>
              <a:t>而</a:t>
            </a:r>
            <a:r>
              <a:rPr lang="en-US" altLang="zh-CN"/>
              <a:t>ML</a:t>
            </a:r>
            <a:endParaRPr lang="zh-CN" altLang="en-US"/>
          </a:p>
          <a:p>
            <a:endParaRPr lang="zh-CN" altLang="en-US"/>
          </a:p>
          <a:p>
            <a:r>
              <a:rPr lang="zh-CN" altLang="en-US"/>
              <a:t>工业界常用规则的方式</a:t>
            </a:r>
          </a:p>
          <a:p>
            <a:r>
              <a:rPr lang="zh-CN" altLang="en-US"/>
              <a:t>规则的问题：</a:t>
            </a:r>
            <a:r>
              <a:rPr lang="en-US" altLang="zh-CN"/>
              <a:t>1. </a:t>
            </a:r>
            <a:r>
              <a:rPr lang="zh-CN" altLang="en-US"/>
              <a:t>太多，情况复杂  多变       </a:t>
            </a:r>
            <a:r>
              <a:rPr lang="en-US" altLang="zh-CN"/>
              <a:t>2. </a:t>
            </a:r>
            <a:r>
              <a:rPr lang="zh-CN" altLang="en-US"/>
              <a:t>规则太多往往规则之前容易矛盾（第一章介绍）   </a:t>
            </a:r>
            <a:r>
              <a:rPr lang="en-US" altLang="zh-CN"/>
              <a:t>3. </a:t>
            </a:r>
            <a:r>
              <a:rPr lang="zh-CN" altLang="en-US"/>
              <a:t>有些事物无法用规则来写</a:t>
            </a:r>
          </a:p>
          <a:p>
            <a:r>
              <a:rPr lang="zh-CN" altLang="en-US"/>
              <a:t>规则的好处：可解释性强</a:t>
            </a:r>
          </a:p>
        </p:txBody>
      </p:sp>
    </p:spTree>
    <p:extLst>
      <p:ext uri="{BB962C8B-B14F-4D97-AF65-F5344CB8AC3E}">
        <p14:creationId xmlns:p14="http://schemas.microsoft.com/office/powerpoint/2010/main" val="21395065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en-US" altLang="zh-CN"/>
              <a:t>Bayes error</a:t>
            </a:r>
          </a:p>
        </p:txBody>
      </p:sp>
    </p:spTree>
    <p:extLst>
      <p:ext uri="{BB962C8B-B14F-4D97-AF65-F5344CB8AC3E}">
        <p14:creationId xmlns:p14="http://schemas.microsoft.com/office/powerpoint/2010/main" val="871891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en-US" altLang="zh-CN" dirty="0"/>
          </a:p>
        </p:txBody>
      </p:sp>
    </p:spTree>
    <p:extLst>
      <p:ext uri="{BB962C8B-B14F-4D97-AF65-F5344CB8AC3E}">
        <p14:creationId xmlns:p14="http://schemas.microsoft.com/office/powerpoint/2010/main" val="18485308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zh-CN" altLang="en-US" dirty="0" smtClean="0"/>
              <a:t>严格上讲，过拟合  和   </a:t>
            </a:r>
            <a:r>
              <a:rPr lang="en-US" altLang="zh-CN" dirty="0" smtClean="0"/>
              <a:t>bad</a:t>
            </a:r>
            <a:r>
              <a:rPr lang="zh-CN" altLang="en-US" dirty="0" smtClean="0"/>
              <a:t> </a:t>
            </a:r>
            <a:r>
              <a:rPr lang="en-US" altLang="zh-CN" dirty="0" smtClean="0"/>
              <a:t>generalization</a:t>
            </a:r>
            <a:r>
              <a:rPr lang="zh-CN" altLang="en-US" dirty="0" smtClean="0"/>
              <a:t> 不是一个概念</a:t>
            </a:r>
          </a:p>
          <a:p>
            <a:r>
              <a:rPr lang="zh-CN" altLang="en-US" dirty="0" smtClean="0"/>
              <a:t>但通常，把他们两个看做一回事</a:t>
            </a:r>
            <a:endParaRPr lang="zh-CN" altLang="en-US" dirty="0" smtClean="0"/>
          </a:p>
          <a:p>
            <a:endParaRPr lang="zh-CN" altLang="en-US" dirty="0" smtClean="0"/>
          </a:p>
          <a:p>
            <a:r>
              <a:rPr lang="en-US" altLang="zh-CN" dirty="0" smtClean="0"/>
              <a:t>Bayes </a:t>
            </a:r>
            <a:r>
              <a:rPr lang="en-US" altLang="zh-CN" dirty="0"/>
              <a:t>error</a:t>
            </a:r>
          </a:p>
        </p:txBody>
      </p:sp>
    </p:spTree>
    <p:extLst>
      <p:ext uri="{BB962C8B-B14F-4D97-AF65-F5344CB8AC3E}">
        <p14:creationId xmlns:p14="http://schemas.microsoft.com/office/powerpoint/2010/main" val="7929031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kumimoji="1" lang="zh-CN" altLang="en-US" dirty="0" smtClean="0"/>
              <a:t>下一页贝叶斯误差</a:t>
            </a:r>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58</a:t>
            </a:fld>
            <a:endParaRPr lang="zh-CN" altLang="en-US"/>
          </a:p>
        </p:txBody>
      </p:sp>
    </p:spTree>
    <p:extLst>
      <p:ext uri="{BB962C8B-B14F-4D97-AF65-F5344CB8AC3E}">
        <p14:creationId xmlns:p14="http://schemas.microsoft.com/office/powerpoint/2010/main" val="1535606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kumimoji="1" lang="zh-CN" altLang="en-US" dirty="0" smtClean="0"/>
              <a:t>贝叶斯误差</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60</a:t>
            </a:fld>
            <a:endParaRPr lang="zh-CN" altLang="en-US"/>
          </a:p>
        </p:txBody>
      </p:sp>
    </p:spTree>
    <p:extLst>
      <p:ext uri="{BB962C8B-B14F-4D97-AF65-F5344CB8AC3E}">
        <p14:creationId xmlns:p14="http://schemas.microsoft.com/office/powerpoint/2010/main" val="4568715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画整合在一起的</a:t>
            </a:r>
            <a:r>
              <a:rPr kumimoji="1" lang="en-US" altLang="zh-CN" dirty="0" smtClean="0"/>
              <a:t>learning</a:t>
            </a:r>
            <a:r>
              <a:rPr kumimoji="1" lang="zh-CN" altLang="en-US" dirty="0" smtClean="0"/>
              <a:t> </a:t>
            </a:r>
            <a:r>
              <a:rPr kumimoji="1" lang="en-US" altLang="zh-CN" dirty="0" smtClean="0"/>
              <a:t>curve</a:t>
            </a:r>
            <a:endParaRPr kumimoji="1" lang="zh-CN" altLang="en-US" dirty="0" smtClean="0"/>
          </a:p>
          <a:p>
            <a:endParaRPr kumimoji="1" lang="zh-CN" altLang="en-US" dirty="0" smtClean="0"/>
          </a:p>
          <a:p>
            <a:endParaRPr kumimoji="1" lang="zh-CN" altLang="en-US" dirty="0" smtClean="0"/>
          </a:p>
          <a:p>
            <a:r>
              <a:rPr kumimoji="1" lang="zh-CN" altLang="en-US" dirty="0" smtClean="0"/>
              <a:t>注意数据量 与 最佳</a:t>
            </a:r>
            <a:r>
              <a:rPr kumimoji="1" lang="en-US" altLang="zh-CN" dirty="0" err="1" smtClean="0"/>
              <a:t>dvc</a:t>
            </a:r>
            <a:r>
              <a:rPr kumimoji="1" lang="zh-CN" altLang="en-US" dirty="0" smtClean="0"/>
              <a:t>的关系</a:t>
            </a:r>
          </a:p>
          <a:p>
            <a:endParaRPr kumimoji="1" lang="zh-CN" altLang="en-US" dirty="0" smtClean="0"/>
          </a:p>
          <a:p>
            <a:r>
              <a:rPr kumimoji="1" lang="zh-CN" altLang="en-US" baseline="0" dirty="0" smtClean="0"/>
              <a:t>    </a:t>
            </a:r>
            <a:r>
              <a:rPr kumimoji="1" lang="en-US" altLang="zh-CN" baseline="0" dirty="0" smtClean="0"/>
              <a:t>1.</a:t>
            </a:r>
            <a:r>
              <a:rPr kumimoji="1" lang="zh-CN" altLang="en-US" baseline="0" dirty="0" smtClean="0"/>
              <a:t> 第一种情况： 换用复杂的模型，</a:t>
            </a:r>
            <a:r>
              <a:rPr kumimoji="1" lang="en-US" altLang="zh-CN" baseline="0" dirty="0" smtClean="0"/>
              <a:t>performance</a:t>
            </a:r>
            <a:r>
              <a:rPr kumimoji="1" lang="zh-CN" altLang="en-US" baseline="0" dirty="0" smtClean="0"/>
              <a:t> 提升了</a:t>
            </a:r>
          </a:p>
          <a:p>
            <a:r>
              <a:rPr kumimoji="1" lang="zh-CN" altLang="en-US" baseline="0" dirty="0" smtClean="0"/>
              <a:t>    </a:t>
            </a:r>
            <a:r>
              <a:rPr kumimoji="1" lang="en-US" altLang="zh-CN" baseline="0" dirty="0" smtClean="0"/>
              <a:t>2.</a:t>
            </a:r>
            <a:r>
              <a:rPr kumimoji="1" lang="zh-CN" altLang="en-US" baseline="0" dirty="0" smtClean="0"/>
              <a:t> 第二种情况： 换用复杂的模型，</a:t>
            </a:r>
            <a:r>
              <a:rPr kumimoji="1" lang="en-US" altLang="zh-CN" baseline="0" dirty="0" smtClean="0"/>
              <a:t>performance</a:t>
            </a:r>
            <a:r>
              <a:rPr kumimoji="1" lang="zh-CN" altLang="en-US" baseline="0" dirty="0" smtClean="0"/>
              <a:t> 下降了   </a:t>
            </a:r>
          </a:p>
          <a:p>
            <a:r>
              <a:rPr kumimoji="1" lang="zh-CN" altLang="en-US" baseline="0" dirty="0" smtClean="0"/>
              <a:t>	</a:t>
            </a:r>
          </a:p>
          <a:p>
            <a:r>
              <a:rPr kumimoji="1" lang="zh-CN" altLang="en-US" baseline="0" dirty="0" smtClean="0"/>
              <a:t>    既然想提高复杂度，肯定是对当前的情况不满意：  提升了反倒变差了，怎么办？</a:t>
            </a:r>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65</a:t>
            </a:fld>
            <a:endParaRPr lang="zh-CN" altLang="en-US"/>
          </a:p>
        </p:txBody>
      </p:sp>
    </p:spTree>
    <p:extLst>
      <p:ext uri="{BB962C8B-B14F-4D97-AF65-F5344CB8AC3E}">
        <p14:creationId xmlns:p14="http://schemas.microsoft.com/office/powerpoint/2010/main" val="15530452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解释一下</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66</a:t>
            </a:fld>
            <a:endParaRPr lang="zh-CN" altLang="en-US"/>
          </a:p>
        </p:txBody>
      </p:sp>
    </p:spTree>
    <p:extLst>
      <p:ext uri="{BB962C8B-B14F-4D97-AF65-F5344CB8AC3E}">
        <p14:creationId xmlns:p14="http://schemas.microsoft.com/office/powerpoint/2010/main" val="2368410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kumimoji="1" lang="zh-CN" altLang="en-US" dirty="0" smtClean="0"/>
              <a:t>这是在传统机器学习领域的一些说法</a:t>
            </a:r>
          </a:p>
          <a:p>
            <a:endParaRPr kumimoji="1" lang="zh-CN" altLang="en-US" dirty="0" smtClean="0"/>
          </a:p>
          <a:p>
            <a:endParaRPr kumimoji="1" lang="zh-CN" altLang="en-US" dirty="0" smtClean="0"/>
          </a:p>
          <a:p>
            <a:r>
              <a:rPr kumimoji="1" lang="zh-CN" altLang="en-US" dirty="0" smtClean="0"/>
              <a:t>在深度学习，也许还有一些比较矛盾的说法  比如，向训练集 中增加噪声  会减小过拟合</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67</a:t>
            </a:fld>
            <a:endParaRPr lang="zh-CN" altLang="en-US"/>
          </a:p>
        </p:txBody>
      </p:sp>
    </p:spTree>
    <p:extLst>
      <p:ext uri="{BB962C8B-B14F-4D97-AF65-F5344CB8AC3E}">
        <p14:creationId xmlns:p14="http://schemas.microsoft.com/office/powerpoint/2010/main" val="20223656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en-US" altLang="zh-CN"/>
              <a:t>Bayes error</a:t>
            </a:r>
          </a:p>
        </p:txBody>
      </p:sp>
    </p:spTree>
    <p:extLst>
      <p:ext uri="{BB962C8B-B14F-4D97-AF65-F5344CB8AC3E}">
        <p14:creationId xmlns:p14="http://schemas.microsoft.com/office/powerpoint/2010/main" val="11876830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en-US" altLang="zh-CN" dirty="0"/>
          </a:p>
        </p:txBody>
      </p:sp>
    </p:spTree>
    <p:extLst>
      <p:ext uri="{BB962C8B-B14F-4D97-AF65-F5344CB8AC3E}">
        <p14:creationId xmlns:p14="http://schemas.microsoft.com/office/powerpoint/2010/main" val="835674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2195601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70</a:t>
            </a:fld>
            <a:endParaRPr lang="zh-CN" altLang="en-US"/>
          </a:p>
        </p:txBody>
      </p:sp>
    </p:spTree>
    <p:extLst>
      <p:ext uri="{BB962C8B-B14F-4D97-AF65-F5344CB8AC3E}">
        <p14:creationId xmlns:p14="http://schemas.microsoft.com/office/powerpoint/2010/main" val="5065500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72</a:t>
            </a:fld>
            <a:endParaRPr lang="zh-CN" altLang="en-US"/>
          </a:p>
        </p:txBody>
      </p:sp>
    </p:spTree>
    <p:extLst>
      <p:ext uri="{BB962C8B-B14F-4D97-AF65-F5344CB8AC3E}">
        <p14:creationId xmlns:p14="http://schemas.microsoft.com/office/powerpoint/2010/main" val="3200832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kumimoji="1" lang="zh-CN" altLang="en-US" dirty="0" smtClean="0"/>
              <a:t>限制条件就是 </a:t>
            </a:r>
            <a:r>
              <a:rPr kumimoji="1" lang="en-US" altLang="zh-CN" dirty="0" smtClean="0"/>
              <a:t>W^TW</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73</a:t>
            </a:fld>
            <a:endParaRPr lang="zh-CN" altLang="en-US"/>
          </a:p>
        </p:txBody>
      </p:sp>
    </p:spTree>
    <p:extLst>
      <p:ext uri="{BB962C8B-B14F-4D97-AF65-F5344CB8AC3E}">
        <p14:creationId xmlns:p14="http://schemas.microsoft.com/office/powerpoint/2010/main" val="546687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en-US" dirty="0"/>
              <a:t>Model </a:t>
            </a:r>
            <a:r>
              <a:rPr lang="zh-CN" altLang="en-US" dirty="0"/>
              <a:t>和  </a:t>
            </a:r>
            <a:r>
              <a:rPr lang="en-US" altLang="zh-CN" dirty="0"/>
              <a:t>Algorithm</a:t>
            </a:r>
            <a:r>
              <a:rPr lang="zh-CN" altLang="en-US" dirty="0"/>
              <a:t>的区别</a:t>
            </a:r>
          </a:p>
          <a:p>
            <a:endParaRPr lang="zh-CN" altLang="en-US" dirty="0"/>
          </a:p>
          <a:p>
            <a:r>
              <a:rPr lang="zh-CN" altLang="en-US" dirty="0"/>
              <a:t>只是一个部分的</a:t>
            </a:r>
            <a:r>
              <a:rPr lang="en-US" altLang="zh-CN" dirty="0"/>
              <a:t>Learning Flow</a:t>
            </a:r>
          </a:p>
        </p:txBody>
      </p:sp>
    </p:spTree>
    <p:extLst>
      <p:ext uri="{BB962C8B-B14F-4D97-AF65-F5344CB8AC3E}">
        <p14:creationId xmlns:p14="http://schemas.microsoft.com/office/powerpoint/2010/main" val="1563211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581684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0223681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zh-CN" altLang="en-US"/>
              <a:t>监督学习和无监督学习的界限是模糊的，很多机器学习技术可以用到这两个任务</a:t>
            </a:r>
          </a:p>
          <a:p>
            <a:endParaRPr lang="zh-CN" altLang="en-US"/>
          </a:p>
          <a:p>
            <a:r>
              <a:rPr lang="zh-CN" altLang="en-US"/>
              <a:t>链式法则：可以看成是无监督学习到监督学习的转换</a:t>
            </a:r>
          </a:p>
          <a:p>
            <a:r>
              <a:rPr lang="zh-CN" altLang="en-US"/>
              <a:t>条件概率公式：可以看成是监督学习到无监督学习的转换</a:t>
            </a:r>
          </a:p>
        </p:txBody>
      </p:sp>
    </p:spTree>
    <p:extLst>
      <p:ext uri="{BB962C8B-B14F-4D97-AF65-F5344CB8AC3E}">
        <p14:creationId xmlns:p14="http://schemas.microsoft.com/office/powerpoint/2010/main" val="924232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828953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88476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18/9/17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t>18/9/17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18/9/17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18/9/17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t>18/9/17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t>18/9/17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t>18/9/17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18/9/17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18/9/17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18/9/17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18/9/17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9.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3.png"/><Relationship Id="rId5" Type="http://schemas.openxmlformats.org/officeDocument/2006/relationships/image" Target="../media/image40.png"/><Relationship Id="rId6"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0.png"/><Relationship Id="rId6"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 Id="rId3" Type="http://schemas.openxmlformats.org/officeDocument/2006/relationships/image" Target="../media/image7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7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 Id="rId3" Type="http://schemas.openxmlformats.org/officeDocument/2006/relationships/image" Target="../media/image8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8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8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72.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8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 Id="rId3" Type="http://schemas.openxmlformats.org/officeDocument/2006/relationships/image" Target="../media/image9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 Id="rId3" Type="http://schemas.openxmlformats.org/officeDocument/2006/relationships/image" Target="../media/image9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s>
</file>

<file path=ppt/slides/_rels/slide78.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8.png"/><Relationship Id="rId5" Type="http://schemas.openxmlformats.org/officeDocument/2006/relationships/image" Target="../media/image99.png"/><Relationship Id="rId6" Type="http://schemas.openxmlformats.org/officeDocument/2006/relationships/image" Target="../media/image100.png"/><Relationship Id="rId1" Type="http://schemas.openxmlformats.org/officeDocument/2006/relationships/slideLayout" Target="../slideLayouts/slideLayout2.xml"/><Relationship Id="rId2" Type="http://schemas.openxmlformats.org/officeDocument/2006/relationships/image" Target="../media/image9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png"/><Relationship Id="rId3" Type="http://schemas.openxmlformats.org/officeDocument/2006/relationships/image" Target="../media/image10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102290" y="2379945"/>
            <a:ext cx="9619389" cy="1412219"/>
          </a:xfrm>
        </p:spPr>
        <p:txBody>
          <a:bodyPr>
            <a:normAutofit/>
          </a:bodyPr>
          <a:lstStyle/>
          <a:p>
            <a:r>
              <a:rPr lang="en-US" altLang="zh-CN"/>
              <a:t>Machine Learning Basics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634220" y="6349842"/>
            <a:ext cx="2066078" cy="369332"/>
          </a:xfrm>
          <a:prstGeom prst="rect">
            <a:avLst/>
          </a:prstGeom>
          <a:noFill/>
        </p:spPr>
        <p:txBody>
          <a:bodyPr wrap="none" rtlCol="0">
            <a:spAutoFit/>
          </a:bodyPr>
          <a:lstStyle/>
          <a:p>
            <a:r>
              <a:rPr lang="en-US" altLang="zh-CN" dirty="0"/>
              <a:t>1. </a:t>
            </a:r>
            <a:r>
              <a:rPr lang="en-US" altLang="zh-CN" dirty="0" smtClean="0"/>
              <a:t>Learning </a:t>
            </a:r>
            <a:r>
              <a:rPr lang="en-US" altLang="zh-CN" dirty="0"/>
              <a:t>Problem</a:t>
            </a:r>
          </a:p>
        </p:txBody>
      </p:sp>
      <p:pic>
        <p:nvPicPr>
          <p:cNvPr id="3" name="图片 2"/>
          <p:cNvPicPr>
            <a:picLocks noChangeAspect="1"/>
          </p:cNvPicPr>
          <p:nvPr/>
        </p:nvPicPr>
        <p:blipFill>
          <a:blip r:embed="rId3"/>
          <a:stretch>
            <a:fillRect/>
          </a:stretch>
        </p:blipFill>
        <p:spPr>
          <a:xfrm>
            <a:off x="636247" y="1944546"/>
            <a:ext cx="11069615" cy="3200853"/>
          </a:xfrm>
          <a:prstGeom prst="rect">
            <a:avLst/>
          </a:prstGeom>
        </p:spPr>
      </p:pic>
      <p:sp>
        <p:nvSpPr>
          <p:cNvPr id="7" name="标题 1"/>
          <p:cNvSpPr>
            <a:spLocks noGrp="1"/>
          </p:cNvSpPr>
          <p:nvPr>
            <p:ph type="title"/>
          </p:nvPr>
        </p:nvSpPr>
        <p:spPr>
          <a:xfrm>
            <a:off x="340488" y="250666"/>
            <a:ext cx="10515600" cy="1325563"/>
          </a:xfrm>
        </p:spPr>
        <p:txBody>
          <a:bodyPr/>
          <a:lstStyle/>
          <a:p>
            <a:r>
              <a:rPr lang="en-US" altLang="zh-CN" dirty="0" smtClean="0"/>
              <a:t>1.2</a:t>
            </a:r>
            <a:r>
              <a:rPr lang="zh-CN" altLang="en-US" dirty="0" smtClean="0"/>
              <a:t> </a:t>
            </a:r>
            <a:r>
              <a:rPr lang="en-US" altLang="zh-CN" dirty="0" smtClean="0"/>
              <a:t>Key </a:t>
            </a:r>
            <a:r>
              <a:rPr lang="en-US" altLang="zh-CN" dirty="0"/>
              <a:t>Essence of Machine Learning </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088020" y="1437388"/>
            <a:ext cx="9275180" cy="3876836"/>
          </a:xfrm>
          <a:prstGeom prst="rect">
            <a:avLst/>
          </a:prstGeom>
        </p:spPr>
      </p:pic>
      <p:pic>
        <p:nvPicPr>
          <p:cNvPr id="4" name="图片 3"/>
          <p:cNvPicPr>
            <a:picLocks noChangeAspect="1"/>
          </p:cNvPicPr>
          <p:nvPr/>
        </p:nvPicPr>
        <p:blipFill>
          <a:blip r:embed="rId4"/>
          <a:stretch>
            <a:fillRect/>
          </a:stretch>
        </p:blipFill>
        <p:spPr>
          <a:xfrm>
            <a:off x="1684283" y="5348949"/>
            <a:ext cx="8059504" cy="1325148"/>
          </a:xfrm>
          <a:prstGeom prst="rect">
            <a:avLst/>
          </a:prstGeom>
        </p:spPr>
      </p:pic>
      <p:sp>
        <p:nvSpPr>
          <p:cNvPr id="6" name="文本框 5"/>
          <p:cNvSpPr txBox="1"/>
          <p:nvPr/>
        </p:nvSpPr>
        <p:spPr>
          <a:xfrm>
            <a:off x="9634220" y="6349842"/>
            <a:ext cx="2066078" cy="369332"/>
          </a:xfrm>
          <a:prstGeom prst="rect">
            <a:avLst/>
          </a:prstGeom>
          <a:noFill/>
        </p:spPr>
        <p:txBody>
          <a:bodyPr wrap="none" rtlCol="0">
            <a:spAutoFit/>
          </a:bodyPr>
          <a:lstStyle/>
          <a:p>
            <a:r>
              <a:rPr lang="en-US" altLang="zh-CN" dirty="0"/>
              <a:t>1. </a:t>
            </a:r>
            <a:r>
              <a:rPr lang="en-US" altLang="zh-CN" dirty="0" smtClean="0"/>
              <a:t>Learning </a:t>
            </a:r>
            <a:r>
              <a:rPr lang="en-US" altLang="zh-CN" dirty="0"/>
              <a:t>Problem</a:t>
            </a:r>
          </a:p>
        </p:txBody>
      </p:sp>
      <p:sp>
        <p:nvSpPr>
          <p:cNvPr id="8" name="标题 1"/>
          <p:cNvSpPr>
            <a:spLocks noGrp="1"/>
          </p:cNvSpPr>
          <p:nvPr>
            <p:ph type="title"/>
          </p:nvPr>
        </p:nvSpPr>
        <p:spPr>
          <a:xfrm>
            <a:off x="340488" y="250666"/>
            <a:ext cx="10515600" cy="1325563"/>
          </a:xfrm>
        </p:spPr>
        <p:txBody>
          <a:bodyPr/>
          <a:lstStyle/>
          <a:p>
            <a:r>
              <a:rPr lang="en-US" altLang="zh-CN" dirty="0" smtClean="0"/>
              <a:t>1.3 </a:t>
            </a:r>
            <a:r>
              <a:rPr lang="en-US" altLang="zh-CN" dirty="0"/>
              <a:t>Components of Machine Learning</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634220" y="6349842"/>
            <a:ext cx="2066078" cy="369332"/>
          </a:xfrm>
          <a:prstGeom prst="rect">
            <a:avLst/>
          </a:prstGeom>
          <a:noFill/>
        </p:spPr>
        <p:txBody>
          <a:bodyPr wrap="none" rtlCol="0">
            <a:spAutoFit/>
          </a:bodyPr>
          <a:lstStyle/>
          <a:p>
            <a:r>
              <a:rPr lang="en-US" altLang="zh-CN" dirty="0"/>
              <a:t>1. </a:t>
            </a:r>
            <a:r>
              <a:rPr lang="en-US" altLang="zh-CN" dirty="0" smtClean="0"/>
              <a:t>Learning </a:t>
            </a:r>
            <a:r>
              <a:rPr lang="en-US" altLang="zh-CN" dirty="0"/>
              <a:t>Problem</a:t>
            </a:r>
          </a:p>
        </p:txBody>
      </p:sp>
      <p:pic>
        <p:nvPicPr>
          <p:cNvPr id="3" name="图片 2"/>
          <p:cNvPicPr>
            <a:picLocks noChangeAspect="1"/>
          </p:cNvPicPr>
          <p:nvPr/>
        </p:nvPicPr>
        <p:blipFill>
          <a:blip r:embed="rId3"/>
          <a:stretch>
            <a:fillRect/>
          </a:stretch>
        </p:blipFill>
        <p:spPr>
          <a:xfrm>
            <a:off x="1099595" y="1511239"/>
            <a:ext cx="9824013" cy="4596137"/>
          </a:xfrm>
          <a:prstGeom prst="rect">
            <a:avLst/>
          </a:prstGeom>
        </p:spPr>
      </p:pic>
      <p:sp>
        <p:nvSpPr>
          <p:cNvPr id="7" name="标题 1"/>
          <p:cNvSpPr>
            <a:spLocks noGrp="1"/>
          </p:cNvSpPr>
          <p:nvPr>
            <p:ph type="title"/>
          </p:nvPr>
        </p:nvSpPr>
        <p:spPr>
          <a:xfrm>
            <a:off x="340488" y="250666"/>
            <a:ext cx="10515600" cy="1325563"/>
          </a:xfrm>
        </p:spPr>
        <p:txBody>
          <a:bodyPr/>
          <a:lstStyle/>
          <a:p>
            <a:r>
              <a:rPr lang="en-US" altLang="zh-CN" dirty="0" smtClean="0"/>
              <a:t>1.3 </a:t>
            </a:r>
            <a:r>
              <a:rPr lang="en-US" altLang="zh-CN" dirty="0"/>
              <a:t>Components of Machine Learning</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634220" y="6349842"/>
            <a:ext cx="2061462" cy="369332"/>
          </a:xfrm>
          <a:prstGeom prst="rect">
            <a:avLst/>
          </a:prstGeom>
          <a:noFill/>
        </p:spPr>
        <p:txBody>
          <a:bodyPr wrap="none" rtlCol="0">
            <a:spAutoFit/>
          </a:bodyPr>
          <a:lstStyle/>
          <a:p>
            <a:r>
              <a:rPr lang="en-US" altLang="zh-CN" dirty="0"/>
              <a:t>1. </a:t>
            </a:r>
            <a:r>
              <a:rPr lang="en-US" altLang="zh-CN" dirty="0" smtClean="0"/>
              <a:t>Learning </a:t>
            </a:r>
            <a:r>
              <a:rPr lang="en-US" altLang="zh-CN" dirty="0"/>
              <a:t>Problem</a:t>
            </a:r>
          </a:p>
        </p:txBody>
      </p:sp>
      <p:pic>
        <p:nvPicPr>
          <p:cNvPr id="2" name="图片 1"/>
          <p:cNvPicPr>
            <a:picLocks noChangeAspect="1"/>
          </p:cNvPicPr>
          <p:nvPr/>
        </p:nvPicPr>
        <p:blipFill>
          <a:blip r:embed="rId3"/>
          <a:stretch>
            <a:fillRect/>
          </a:stretch>
        </p:blipFill>
        <p:spPr>
          <a:xfrm>
            <a:off x="381104" y="1731328"/>
            <a:ext cx="5697259" cy="1629462"/>
          </a:xfrm>
          <a:prstGeom prst="rect">
            <a:avLst/>
          </a:prstGeom>
        </p:spPr>
      </p:pic>
      <p:pic>
        <p:nvPicPr>
          <p:cNvPr id="7" name="图片 6"/>
          <p:cNvPicPr>
            <a:picLocks noChangeAspect="1"/>
          </p:cNvPicPr>
          <p:nvPr/>
        </p:nvPicPr>
        <p:blipFill>
          <a:blip r:embed="rId4"/>
          <a:stretch>
            <a:fillRect/>
          </a:stretch>
        </p:blipFill>
        <p:spPr>
          <a:xfrm>
            <a:off x="381104" y="4041975"/>
            <a:ext cx="5992391" cy="1922630"/>
          </a:xfrm>
          <a:prstGeom prst="rect">
            <a:avLst/>
          </a:prstGeom>
        </p:spPr>
      </p:pic>
      <p:pic>
        <p:nvPicPr>
          <p:cNvPr id="8" name="图片 7"/>
          <p:cNvPicPr>
            <a:picLocks noChangeAspect="1"/>
          </p:cNvPicPr>
          <p:nvPr/>
        </p:nvPicPr>
        <p:blipFill>
          <a:blip r:embed="rId5"/>
          <a:stretch>
            <a:fillRect/>
          </a:stretch>
        </p:blipFill>
        <p:spPr>
          <a:xfrm>
            <a:off x="6325579" y="2268640"/>
            <a:ext cx="5631953" cy="2446356"/>
          </a:xfrm>
          <a:prstGeom prst="rect">
            <a:avLst/>
          </a:prstGeom>
        </p:spPr>
      </p:pic>
      <p:sp>
        <p:nvSpPr>
          <p:cNvPr id="11" name="标题 1"/>
          <p:cNvSpPr>
            <a:spLocks noGrp="1"/>
          </p:cNvSpPr>
          <p:nvPr>
            <p:ph type="title"/>
          </p:nvPr>
        </p:nvSpPr>
        <p:spPr>
          <a:xfrm>
            <a:off x="340488" y="250666"/>
            <a:ext cx="10515600" cy="1325563"/>
          </a:xfrm>
        </p:spPr>
        <p:txBody>
          <a:bodyPr/>
          <a:lstStyle/>
          <a:p>
            <a:r>
              <a:rPr lang="en-US" altLang="zh-CN" dirty="0" smtClean="0"/>
              <a:t>1.4 </a:t>
            </a:r>
            <a:r>
              <a:rPr lang="en-US" altLang="zh-CN" dirty="0"/>
              <a:t>Type of Learning</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634220" y="6349842"/>
            <a:ext cx="2066078" cy="369332"/>
          </a:xfrm>
          <a:prstGeom prst="rect">
            <a:avLst/>
          </a:prstGeom>
          <a:noFill/>
        </p:spPr>
        <p:txBody>
          <a:bodyPr wrap="none" rtlCol="0">
            <a:spAutoFit/>
          </a:bodyPr>
          <a:lstStyle/>
          <a:p>
            <a:r>
              <a:rPr lang="en-US" altLang="zh-CN" dirty="0"/>
              <a:t>1. </a:t>
            </a:r>
            <a:r>
              <a:rPr lang="en-US" altLang="zh-CN" dirty="0" smtClean="0"/>
              <a:t>Learning </a:t>
            </a:r>
            <a:r>
              <a:rPr lang="en-US" altLang="zh-CN" dirty="0"/>
              <a:t>Problem</a:t>
            </a:r>
          </a:p>
        </p:txBody>
      </p:sp>
      <p:pic>
        <p:nvPicPr>
          <p:cNvPr id="3" name="图片 2"/>
          <p:cNvPicPr>
            <a:picLocks noChangeAspect="1"/>
          </p:cNvPicPr>
          <p:nvPr/>
        </p:nvPicPr>
        <p:blipFill>
          <a:blip r:embed="rId3"/>
          <a:stretch>
            <a:fillRect/>
          </a:stretch>
        </p:blipFill>
        <p:spPr>
          <a:xfrm>
            <a:off x="340488" y="3902435"/>
            <a:ext cx="8638572" cy="2816739"/>
          </a:xfrm>
          <a:prstGeom prst="rect">
            <a:avLst/>
          </a:prstGeom>
        </p:spPr>
      </p:pic>
      <p:pic>
        <p:nvPicPr>
          <p:cNvPr id="4" name="图片 3"/>
          <p:cNvPicPr>
            <a:picLocks noChangeAspect="1"/>
          </p:cNvPicPr>
          <p:nvPr/>
        </p:nvPicPr>
        <p:blipFill>
          <a:blip r:embed="rId4"/>
          <a:stretch>
            <a:fillRect/>
          </a:stretch>
        </p:blipFill>
        <p:spPr>
          <a:xfrm>
            <a:off x="340488" y="1246921"/>
            <a:ext cx="6154838" cy="2655514"/>
          </a:xfrm>
          <a:prstGeom prst="rect">
            <a:avLst/>
          </a:prstGeom>
        </p:spPr>
      </p:pic>
      <p:sp>
        <p:nvSpPr>
          <p:cNvPr id="10" name="标题 1"/>
          <p:cNvSpPr>
            <a:spLocks noGrp="1"/>
          </p:cNvSpPr>
          <p:nvPr>
            <p:ph type="title"/>
          </p:nvPr>
        </p:nvSpPr>
        <p:spPr>
          <a:xfrm>
            <a:off x="340488" y="250666"/>
            <a:ext cx="10515600" cy="1325563"/>
          </a:xfrm>
        </p:spPr>
        <p:txBody>
          <a:bodyPr/>
          <a:lstStyle/>
          <a:p>
            <a:r>
              <a:rPr lang="en-US" altLang="zh-CN" dirty="0" smtClean="0"/>
              <a:t>1.4 </a:t>
            </a:r>
            <a:r>
              <a:rPr lang="en-US" altLang="zh-CN" dirty="0"/>
              <a:t>Type of Learning</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634220" y="6349842"/>
            <a:ext cx="2066078" cy="369332"/>
          </a:xfrm>
          <a:prstGeom prst="rect">
            <a:avLst/>
          </a:prstGeom>
          <a:noFill/>
        </p:spPr>
        <p:txBody>
          <a:bodyPr wrap="none" rtlCol="0">
            <a:spAutoFit/>
          </a:bodyPr>
          <a:lstStyle/>
          <a:p>
            <a:r>
              <a:rPr lang="en-US" altLang="zh-CN" dirty="0"/>
              <a:t>1. </a:t>
            </a:r>
            <a:r>
              <a:rPr lang="en-US" altLang="zh-CN" dirty="0" smtClean="0"/>
              <a:t>Learning </a:t>
            </a:r>
            <a:r>
              <a:rPr lang="en-US" altLang="zh-CN" dirty="0"/>
              <a:t>Problem</a:t>
            </a:r>
          </a:p>
        </p:txBody>
      </p:sp>
      <p:sp>
        <p:nvSpPr>
          <p:cNvPr id="2" name="文本框 1"/>
          <p:cNvSpPr txBox="1"/>
          <p:nvPr/>
        </p:nvSpPr>
        <p:spPr>
          <a:xfrm>
            <a:off x="935990" y="2005330"/>
            <a:ext cx="5320030" cy="706755"/>
          </a:xfrm>
          <a:prstGeom prst="rect">
            <a:avLst/>
          </a:prstGeom>
          <a:noFill/>
        </p:spPr>
        <p:txBody>
          <a:bodyPr wrap="none" rtlCol="0">
            <a:spAutoFit/>
          </a:bodyPr>
          <a:lstStyle/>
          <a:p>
            <a:r>
              <a:rPr lang="en-US" altLang="zh-CN" sz="4000"/>
              <a:t>supervised Learning</a:t>
            </a:r>
          </a:p>
        </p:txBody>
      </p:sp>
      <p:pic>
        <p:nvPicPr>
          <p:cNvPr id="3" name="图片 2"/>
          <p:cNvPicPr>
            <a:picLocks noChangeAspect="1"/>
          </p:cNvPicPr>
          <p:nvPr/>
        </p:nvPicPr>
        <p:blipFill>
          <a:blip r:embed="rId3"/>
          <a:stretch>
            <a:fillRect/>
          </a:stretch>
        </p:blipFill>
        <p:spPr>
          <a:xfrm>
            <a:off x="7941945" y="2005330"/>
            <a:ext cx="1887220" cy="727075"/>
          </a:xfrm>
          <a:prstGeom prst="rect">
            <a:avLst/>
          </a:prstGeom>
        </p:spPr>
      </p:pic>
      <p:pic>
        <p:nvPicPr>
          <p:cNvPr id="4" name="图片 3"/>
          <p:cNvPicPr>
            <a:picLocks noChangeAspect="1"/>
          </p:cNvPicPr>
          <p:nvPr/>
        </p:nvPicPr>
        <p:blipFill>
          <a:blip r:embed="rId4"/>
          <a:stretch>
            <a:fillRect/>
          </a:stretch>
        </p:blipFill>
        <p:spPr>
          <a:xfrm>
            <a:off x="7941945" y="2917190"/>
            <a:ext cx="1170940" cy="683260"/>
          </a:xfrm>
          <a:prstGeom prst="rect">
            <a:avLst/>
          </a:prstGeom>
        </p:spPr>
      </p:pic>
      <p:sp>
        <p:nvSpPr>
          <p:cNvPr id="7" name="文本框 6"/>
          <p:cNvSpPr txBox="1"/>
          <p:nvPr/>
        </p:nvSpPr>
        <p:spPr>
          <a:xfrm>
            <a:off x="935990" y="2893695"/>
            <a:ext cx="5963920" cy="706755"/>
          </a:xfrm>
          <a:prstGeom prst="rect">
            <a:avLst/>
          </a:prstGeom>
          <a:noFill/>
        </p:spPr>
        <p:txBody>
          <a:bodyPr wrap="none" rtlCol="0">
            <a:spAutoFit/>
          </a:bodyPr>
          <a:lstStyle/>
          <a:p>
            <a:r>
              <a:rPr lang="en-US" altLang="zh-CN" sz="4000"/>
              <a:t>unsupervised Learning</a:t>
            </a:r>
          </a:p>
        </p:txBody>
      </p:sp>
      <p:pic>
        <p:nvPicPr>
          <p:cNvPr id="10" name="图片 9"/>
          <p:cNvPicPr>
            <a:picLocks noChangeAspect="1"/>
          </p:cNvPicPr>
          <p:nvPr/>
        </p:nvPicPr>
        <p:blipFill>
          <a:blip r:embed="rId5"/>
          <a:stretch>
            <a:fillRect/>
          </a:stretch>
        </p:blipFill>
        <p:spPr>
          <a:xfrm>
            <a:off x="676910" y="4190365"/>
            <a:ext cx="5313680" cy="1379220"/>
          </a:xfrm>
          <a:prstGeom prst="rect">
            <a:avLst/>
          </a:prstGeom>
        </p:spPr>
      </p:pic>
      <p:pic>
        <p:nvPicPr>
          <p:cNvPr id="11" name="图片 10"/>
          <p:cNvPicPr>
            <a:picLocks noChangeAspect="1"/>
          </p:cNvPicPr>
          <p:nvPr/>
        </p:nvPicPr>
        <p:blipFill>
          <a:blip r:embed="rId6"/>
          <a:stretch>
            <a:fillRect/>
          </a:stretch>
        </p:blipFill>
        <p:spPr>
          <a:xfrm>
            <a:off x="6559550" y="4190365"/>
            <a:ext cx="4173220" cy="1483995"/>
          </a:xfrm>
          <a:prstGeom prst="rect">
            <a:avLst/>
          </a:prstGeom>
        </p:spPr>
      </p:pic>
      <p:sp>
        <p:nvSpPr>
          <p:cNvPr id="12" name="标题 1"/>
          <p:cNvSpPr>
            <a:spLocks noGrp="1"/>
          </p:cNvSpPr>
          <p:nvPr>
            <p:ph type="title"/>
          </p:nvPr>
        </p:nvSpPr>
        <p:spPr>
          <a:xfrm>
            <a:off x="340488" y="250666"/>
            <a:ext cx="10515600" cy="1325563"/>
          </a:xfrm>
        </p:spPr>
        <p:txBody>
          <a:bodyPr/>
          <a:lstStyle/>
          <a:p>
            <a:r>
              <a:rPr lang="en-US" altLang="zh-CN" dirty="0" smtClean="0"/>
              <a:t>1.4 </a:t>
            </a:r>
            <a:r>
              <a:rPr lang="en-US" altLang="zh-CN" dirty="0"/>
              <a:t>Type of Learning</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294189" y="2276881"/>
            <a:ext cx="6856070" cy="2875126"/>
          </a:xfrm>
          <a:prstGeom prst="rect">
            <a:avLst/>
          </a:prstGeom>
        </p:spPr>
      </p:pic>
      <p:pic>
        <p:nvPicPr>
          <p:cNvPr id="10" name="图片 9"/>
          <p:cNvPicPr>
            <a:picLocks noChangeAspect="1"/>
          </p:cNvPicPr>
          <p:nvPr/>
        </p:nvPicPr>
        <p:blipFill>
          <a:blip r:embed="rId3"/>
          <a:stretch>
            <a:fillRect/>
          </a:stretch>
        </p:blipFill>
        <p:spPr>
          <a:xfrm>
            <a:off x="7254431" y="136218"/>
            <a:ext cx="4331827" cy="3191032"/>
          </a:xfrm>
          <a:prstGeom prst="rect">
            <a:avLst/>
          </a:prstGeom>
        </p:spPr>
      </p:pic>
      <p:pic>
        <p:nvPicPr>
          <p:cNvPr id="11" name="图片 10"/>
          <p:cNvPicPr>
            <a:picLocks noChangeAspect="1"/>
          </p:cNvPicPr>
          <p:nvPr/>
        </p:nvPicPr>
        <p:blipFill>
          <a:blip r:embed="rId4"/>
          <a:stretch>
            <a:fillRect/>
          </a:stretch>
        </p:blipFill>
        <p:spPr>
          <a:xfrm>
            <a:off x="7335143" y="3458607"/>
            <a:ext cx="4251115" cy="3188337"/>
          </a:xfrm>
          <a:prstGeom prst="rect">
            <a:avLst/>
          </a:prstGeom>
        </p:spPr>
      </p:pic>
      <p:sp>
        <p:nvSpPr>
          <p:cNvPr id="12" name="文本框 11"/>
          <p:cNvSpPr txBox="1"/>
          <p:nvPr/>
        </p:nvSpPr>
        <p:spPr>
          <a:xfrm>
            <a:off x="9634220" y="6349842"/>
            <a:ext cx="2066078" cy="369332"/>
          </a:xfrm>
          <a:prstGeom prst="rect">
            <a:avLst/>
          </a:prstGeom>
          <a:noFill/>
        </p:spPr>
        <p:txBody>
          <a:bodyPr wrap="none" rtlCol="0">
            <a:spAutoFit/>
          </a:bodyPr>
          <a:lstStyle/>
          <a:p>
            <a:r>
              <a:rPr lang="en-US" altLang="zh-CN" dirty="0"/>
              <a:t>1. </a:t>
            </a:r>
            <a:r>
              <a:rPr lang="en-US" altLang="zh-CN" dirty="0" smtClean="0"/>
              <a:t>Learning </a:t>
            </a:r>
            <a:r>
              <a:rPr lang="en-US" altLang="zh-CN" dirty="0"/>
              <a:t>Problem</a:t>
            </a:r>
          </a:p>
        </p:txBody>
      </p:sp>
      <p:sp>
        <p:nvSpPr>
          <p:cNvPr id="14" name="标题 1"/>
          <p:cNvSpPr>
            <a:spLocks noGrp="1"/>
          </p:cNvSpPr>
          <p:nvPr>
            <p:ph type="title"/>
          </p:nvPr>
        </p:nvSpPr>
        <p:spPr>
          <a:xfrm>
            <a:off x="340488" y="250666"/>
            <a:ext cx="10515600" cy="1325563"/>
          </a:xfrm>
        </p:spPr>
        <p:txBody>
          <a:bodyPr/>
          <a:lstStyle/>
          <a:p>
            <a:r>
              <a:rPr lang="en-US" altLang="zh-CN" dirty="0" smtClean="0"/>
              <a:t>1.4 </a:t>
            </a:r>
            <a:r>
              <a:rPr lang="en-US" altLang="zh-CN" dirty="0"/>
              <a:t>Type of Learning</a:t>
            </a:r>
          </a:p>
        </p:txBody>
      </p:sp>
    </p:spTree>
    <p:extLst>
      <p:ext uri="{BB962C8B-B14F-4D97-AF65-F5344CB8AC3E}">
        <p14:creationId xmlns:p14="http://schemas.microsoft.com/office/powerpoint/2010/main" val="4363923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095727" y="2020695"/>
            <a:ext cx="10000545" cy="3223425"/>
          </a:xfrm>
          <a:prstGeom prst="rect">
            <a:avLst/>
          </a:prstGeom>
        </p:spPr>
      </p:pic>
      <p:sp>
        <p:nvSpPr>
          <p:cNvPr id="8" name="标题 1"/>
          <p:cNvSpPr>
            <a:spLocks noGrp="1"/>
          </p:cNvSpPr>
          <p:nvPr>
            <p:ph type="title"/>
          </p:nvPr>
        </p:nvSpPr>
        <p:spPr>
          <a:xfrm>
            <a:off x="340488" y="250666"/>
            <a:ext cx="10515600" cy="1325563"/>
          </a:xfrm>
        </p:spPr>
        <p:txBody>
          <a:bodyPr/>
          <a:lstStyle/>
          <a:p>
            <a:r>
              <a:rPr lang="en-US" altLang="zh-CN" dirty="0" smtClean="0"/>
              <a:t>1.4 </a:t>
            </a:r>
            <a:r>
              <a:rPr lang="en-US" altLang="zh-CN" dirty="0"/>
              <a:t>Type of Learning</a:t>
            </a:r>
          </a:p>
        </p:txBody>
      </p:sp>
    </p:spTree>
    <p:extLst>
      <p:ext uri="{BB962C8B-B14F-4D97-AF65-F5344CB8AC3E}">
        <p14:creationId xmlns:p14="http://schemas.microsoft.com/office/powerpoint/2010/main" val="473909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2580640"/>
            <a:ext cx="9144000" cy="1181100"/>
          </a:xfrm>
        </p:spPr>
        <p:txBody>
          <a:bodyPr/>
          <a:lstStyle/>
          <a:p>
            <a:r>
              <a:rPr lang="en-US" altLang="zh-CN" sz="5400" dirty="0"/>
              <a:t>2. Theory of </a:t>
            </a:r>
            <a:r>
              <a:rPr lang="en-US" altLang="zh-CN" sz="5400" dirty="0" smtClean="0"/>
              <a:t>Generalization</a:t>
            </a:r>
            <a:endParaRPr lang="en-US" altLang="zh-CN" sz="54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455403" y="2610766"/>
            <a:ext cx="6183824" cy="584775"/>
          </a:xfrm>
          <a:prstGeom prst="rect">
            <a:avLst/>
          </a:prstGeom>
        </p:spPr>
        <p:txBody>
          <a:bodyPr wrap="square">
            <a:spAutoFit/>
          </a:bodyPr>
          <a:lstStyle/>
          <a:p>
            <a:r>
              <a:rPr lang="en-US" altLang="zh-CN" sz="3200" dirty="0" smtClean="0">
                <a:latin typeface="NimbusSanL" charset="0"/>
              </a:rPr>
              <a:t>2.2</a:t>
            </a:r>
            <a:r>
              <a:rPr lang="zh-CN" altLang="en-US" sz="3200" dirty="0" smtClean="0">
                <a:latin typeface="NimbusSanL" charset="0"/>
              </a:rPr>
              <a:t> </a:t>
            </a:r>
            <a:r>
              <a:rPr lang="en-US" altLang="zh-CN" sz="3200" dirty="0" smtClean="0">
                <a:latin typeface="NimbusSanL" charset="0"/>
              </a:rPr>
              <a:t>VC</a:t>
            </a:r>
            <a:r>
              <a:rPr lang="zh-CN" altLang="en-US" sz="3200" dirty="0" smtClean="0">
                <a:latin typeface="NimbusSanL" charset="0"/>
              </a:rPr>
              <a:t> </a:t>
            </a:r>
            <a:r>
              <a:rPr lang="en-US" altLang="zh-CN" sz="3200" dirty="0" smtClean="0">
                <a:latin typeface="NimbusSanL" charset="0"/>
              </a:rPr>
              <a:t>Theory</a:t>
            </a:r>
            <a:endParaRPr lang="en-US" altLang="zh-CN" sz="3200" dirty="0">
              <a:effectLst/>
            </a:endParaRPr>
          </a:p>
        </p:txBody>
      </p:sp>
      <p:sp>
        <p:nvSpPr>
          <p:cNvPr id="5" name="矩形 4"/>
          <p:cNvSpPr/>
          <p:nvPr/>
        </p:nvSpPr>
        <p:spPr>
          <a:xfrm>
            <a:off x="5440232" y="1461483"/>
            <a:ext cx="3284874" cy="584775"/>
          </a:xfrm>
          <a:prstGeom prst="rect">
            <a:avLst/>
          </a:prstGeom>
        </p:spPr>
        <p:txBody>
          <a:bodyPr wrap="none">
            <a:spAutoFit/>
          </a:bodyPr>
          <a:lstStyle/>
          <a:p>
            <a:r>
              <a:rPr lang="en-US" altLang="zh-CN" sz="3200" dirty="0" smtClean="0">
                <a:latin typeface="NimbusSanL" charset="0"/>
              </a:rPr>
              <a:t>2.1</a:t>
            </a:r>
            <a:r>
              <a:rPr lang="zh-CN" altLang="en-US" sz="3200" dirty="0" smtClean="0">
                <a:latin typeface="NimbusSanL" charset="0"/>
              </a:rPr>
              <a:t> </a:t>
            </a:r>
            <a:r>
              <a:rPr lang="en-US" altLang="zh-CN" sz="3200" dirty="0" smtClean="0">
                <a:latin typeface="NimbusSanL" charset="0"/>
              </a:rPr>
              <a:t>No</a:t>
            </a:r>
            <a:r>
              <a:rPr lang="zh-CN" altLang="en-US" sz="3200" dirty="0" smtClean="0">
                <a:latin typeface="NimbusSanL" charset="0"/>
              </a:rPr>
              <a:t> </a:t>
            </a:r>
            <a:r>
              <a:rPr lang="en-US" altLang="zh-CN" sz="3200" dirty="0" smtClean="0">
                <a:latin typeface="NimbusSanL" charset="0"/>
              </a:rPr>
              <a:t>Free</a:t>
            </a:r>
            <a:r>
              <a:rPr lang="zh-CN" altLang="en-US" sz="3200" dirty="0" smtClean="0">
                <a:latin typeface="NimbusSanL" charset="0"/>
              </a:rPr>
              <a:t> </a:t>
            </a:r>
            <a:r>
              <a:rPr lang="en-US" altLang="zh-CN" sz="3200" dirty="0" smtClean="0">
                <a:latin typeface="NimbusSanL" charset="0"/>
              </a:rPr>
              <a:t>Lunch</a:t>
            </a:r>
            <a:endParaRPr lang="en-US" altLang="zh-CN" sz="3200" dirty="0">
              <a:effectLst/>
            </a:endParaRPr>
          </a:p>
        </p:txBody>
      </p:sp>
      <p:sp>
        <p:nvSpPr>
          <p:cNvPr id="6" name="矩形 5"/>
          <p:cNvSpPr/>
          <p:nvPr/>
        </p:nvSpPr>
        <p:spPr>
          <a:xfrm>
            <a:off x="5440232" y="3770182"/>
            <a:ext cx="4605629" cy="584775"/>
          </a:xfrm>
          <a:prstGeom prst="rect">
            <a:avLst/>
          </a:prstGeom>
        </p:spPr>
        <p:txBody>
          <a:bodyPr wrap="square">
            <a:spAutoFit/>
          </a:bodyPr>
          <a:lstStyle/>
          <a:p>
            <a:r>
              <a:rPr lang="en-US" altLang="zh-CN" sz="3200" dirty="0" smtClean="0">
                <a:latin typeface="NimbusSanL" charset="0"/>
              </a:rPr>
              <a:t>2.3</a:t>
            </a:r>
            <a:r>
              <a:rPr lang="zh-CN" altLang="en-US" sz="3200" dirty="0" smtClean="0">
                <a:latin typeface="NimbusSanL" charset="0"/>
              </a:rPr>
              <a:t> </a:t>
            </a:r>
            <a:r>
              <a:rPr lang="en-US" altLang="zh-CN" sz="3200" dirty="0" smtClean="0">
                <a:latin typeface="NimbusSanL" charset="0"/>
              </a:rPr>
              <a:t>Bias</a:t>
            </a:r>
            <a:r>
              <a:rPr lang="zh-CN" altLang="en-US" sz="3200" dirty="0" smtClean="0">
                <a:latin typeface="NimbusSanL" charset="0"/>
              </a:rPr>
              <a:t> </a:t>
            </a:r>
            <a:r>
              <a:rPr lang="en-US" altLang="zh-CN" sz="3200" dirty="0" smtClean="0">
                <a:latin typeface="NimbusSanL" charset="0"/>
              </a:rPr>
              <a:t>&amp;Variance</a:t>
            </a:r>
            <a:endParaRPr lang="en-US" altLang="zh-CN" sz="3200" dirty="0">
              <a:effectLst/>
            </a:endParaRPr>
          </a:p>
        </p:txBody>
      </p:sp>
      <p:sp>
        <p:nvSpPr>
          <p:cNvPr id="7" name="矩形 6"/>
          <p:cNvSpPr/>
          <p:nvPr/>
        </p:nvSpPr>
        <p:spPr>
          <a:xfrm>
            <a:off x="5440233" y="4919465"/>
            <a:ext cx="4605629" cy="584775"/>
          </a:xfrm>
          <a:prstGeom prst="rect">
            <a:avLst/>
          </a:prstGeom>
        </p:spPr>
        <p:txBody>
          <a:bodyPr wrap="square">
            <a:spAutoFit/>
          </a:bodyPr>
          <a:lstStyle/>
          <a:p>
            <a:r>
              <a:rPr lang="en-US" altLang="zh-CN" sz="3200" dirty="0" smtClean="0">
                <a:latin typeface="NimbusSanL" charset="0"/>
              </a:rPr>
              <a:t>2.4</a:t>
            </a:r>
            <a:r>
              <a:rPr lang="zh-CN" altLang="en-US" sz="3200" dirty="0" smtClean="0">
                <a:latin typeface="NimbusSanL" charset="0"/>
              </a:rPr>
              <a:t> </a:t>
            </a:r>
            <a:r>
              <a:rPr lang="en-US" altLang="zh-CN" sz="3200" dirty="0" smtClean="0">
                <a:latin typeface="NimbusSanL" charset="0"/>
              </a:rPr>
              <a:t>Learning</a:t>
            </a:r>
            <a:r>
              <a:rPr lang="zh-CN" altLang="en-US" sz="3200" dirty="0" smtClean="0">
                <a:latin typeface="NimbusSanL" charset="0"/>
              </a:rPr>
              <a:t> </a:t>
            </a:r>
            <a:r>
              <a:rPr lang="en-US" altLang="zh-CN" sz="3200" dirty="0" smtClean="0">
                <a:latin typeface="NimbusSanL" charset="0"/>
              </a:rPr>
              <a:t>Curve</a:t>
            </a:r>
            <a:endParaRPr lang="en-US" altLang="zh-CN" sz="3200" dirty="0">
              <a:latin typeface="NimbusSanL" charset="0"/>
            </a:endParaRPr>
          </a:p>
        </p:txBody>
      </p:sp>
      <p:sp>
        <p:nvSpPr>
          <p:cNvPr id="9" name="文本框 8"/>
          <p:cNvSpPr txBox="1"/>
          <p:nvPr/>
        </p:nvSpPr>
        <p:spPr>
          <a:xfrm>
            <a:off x="1203043" y="2616019"/>
            <a:ext cx="3507948" cy="1446550"/>
          </a:xfrm>
          <a:prstGeom prst="rect">
            <a:avLst/>
          </a:prstGeom>
          <a:noFill/>
        </p:spPr>
        <p:txBody>
          <a:bodyPr wrap="none" rtlCol="0">
            <a:spAutoFit/>
          </a:bodyPr>
          <a:lstStyle/>
          <a:p>
            <a:pPr algn="ctr"/>
            <a:r>
              <a:rPr kumimoji="1" lang="en-US" altLang="zh-CN" sz="4400" dirty="0" smtClean="0"/>
              <a:t>Theory</a:t>
            </a:r>
            <a:r>
              <a:rPr kumimoji="1" lang="zh-CN" altLang="en-US" sz="4400" dirty="0" smtClean="0"/>
              <a:t> </a:t>
            </a:r>
            <a:r>
              <a:rPr kumimoji="1" lang="en-US" altLang="zh-CN" sz="4400" dirty="0" smtClean="0"/>
              <a:t>of</a:t>
            </a:r>
            <a:r>
              <a:rPr kumimoji="1" lang="zh-CN" altLang="en-US" sz="4400" dirty="0" smtClean="0"/>
              <a:t> </a:t>
            </a:r>
          </a:p>
          <a:p>
            <a:pPr algn="ctr"/>
            <a:r>
              <a:rPr kumimoji="1" lang="en-US" altLang="zh-CN" sz="4400" dirty="0" smtClean="0"/>
              <a:t>Generalization</a:t>
            </a:r>
            <a:endParaRPr kumimoji="1" lang="zh-CN" altLang="en-US" sz="4400" dirty="0"/>
          </a:p>
        </p:txBody>
      </p:sp>
    </p:spTree>
    <p:extLst>
      <p:ext uri="{BB962C8B-B14F-4D97-AF65-F5344CB8AC3E}">
        <p14:creationId xmlns:p14="http://schemas.microsoft.com/office/powerpoint/2010/main" val="451355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05765"/>
            <a:ext cx="10515600" cy="1325563"/>
          </a:xfrm>
        </p:spPr>
        <p:txBody>
          <a:bodyPr/>
          <a:lstStyle/>
          <a:p>
            <a:r>
              <a:rPr lang="en-US" altLang="zh-CN"/>
              <a:t>OUTLINE</a:t>
            </a:r>
          </a:p>
        </p:txBody>
      </p:sp>
      <p:sp>
        <p:nvSpPr>
          <p:cNvPr id="3" name="内容占位符 2"/>
          <p:cNvSpPr>
            <a:spLocks noGrp="1"/>
          </p:cNvSpPr>
          <p:nvPr>
            <p:ph idx="1"/>
          </p:nvPr>
        </p:nvSpPr>
        <p:spPr/>
        <p:txBody>
          <a:bodyPr/>
          <a:lstStyle/>
          <a:p>
            <a:pPr marL="0" indent="0">
              <a:lnSpc>
                <a:spcPct val="130000"/>
              </a:lnSpc>
              <a:buNone/>
            </a:pPr>
            <a:r>
              <a:rPr lang="en-US" altLang="zh-CN"/>
              <a:t>1. Learning Problems</a:t>
            </a:r>
          </a:p>
          <a:p>
            <a:pPr marL="0" indent="0">
              <a:lnSpc>
                <a:spcPct val="130000"/>
              </a:lnSpc>
              <a:buNone/>
            </a:pPr>
            <a:r>
              <a:rPr lang="en-US" altLang="zh-CN"/>
              <a:t>2. Theory of Generalization</a:t>
            </a:r>
          </a:p>
          <a:p>
            <a:pPr marL="0" indent="0">
              <a:lnSpc>
                <a:spcPct val="130000"/>
              </a:lnSpc>
              <a:buNone/>
            </a:pPr>
            <a:r>
              <a:rPr lang="en-US" altLang="zh-CN"/>
              <a:t>3. Over-fitting &amp; Validation</a:t>
            </a:r>
          </a:p>
          <a:p>
            <a:pPr marL="0" indent="0">
              <a:lnSpc>
                <a:spcPct val="130000"/>
              </a:lnSpc>
              <a:buNone/>
            </a:pPr>
            <a:r>
              <a:rPr lang="en-US" altLang="zh-CN"/>
              <a:t>4. Parameter Estimation</a:t>
            </a:r>
          </a:p>
          <a:p>
            <a:pPr marL="0" indent="0">
              <a:lnSpc>
                <a:spcPct val="130000"/>
              </a:lnSpc>
              <a:buNone/>
            </a:pPr>
            <a:r>
              <a:rPr lang="en-US" altLang="zh-CN"/>
              <a:t>5. Supervised and Unsupervised Learning Algorithms</a:t>
            </a:r>
          </a:p>
          <a:p>
            <a:pPr marL="0" indent="0">
              <a:lnSpc>
                <a:spcPct val="130000"/>
              </a:lnSpc>
              <a:buNone/>
            </a:pPr>
            <a:r>
              <a:rPr lang="en-US" altLang="zh-CN"/>
              <a:t>6. Challenges Motivating Deep Learning</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329579" y="451413"/>
            <a:ext cx="9107676" cy="5801810"/>
          </a:xfrm>
          <a:prstGeom prst="rect">
            <a:avLst/>
          </a:prstGeom>
        </p:spPr>
      </p:pic>
    </p:spTree>
    <p:extLst>
      <p:ext uri="{BB962C8B-B14F-4D97-AF65-F5344CB8AC3E}">
        <p14:creationId xmlns:p14="http://schemas.microsoft.com/office/powerpoint/2010/main" val="9623453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663305" y="6349842"/>
            <a:ext cx="3293745" cy="368300"/>
          </a:xfrm>
          <a:prstGeom prst="rect">
            <a:avLst/>
          </a:prstGeom>
          <a:noFill/>
        </p:spPr>
        <p:txBody>
          <a:bodyPr wrap="none" rtlCol="0">
            <a:spAutoFit/>
          </a:bodyPr>
          <a:lstStyle/>
          <a:p>
            <a:r>
              <a:rPr lang="en-US" altLang="zh-CN"/>
              <a:t>2. </a:t>
            </a:r>
            <a:r>
              <a:rPr lang="en-US" altLang="zh-CN" dirty="0"/>
              <a:t>Theory of Generalization</a:t>
            </a:r>
          </a:p>
        </p:txBody>
      </p:sp>
      <p:pic>
        <p:nvPicPr>
          <p:cNvPr id="2" name="图片 1"/>
          <p:cNvPicPr>
            <a:picLocks noChangeAspect="1"/>
          </p:cNvPicPr>
          <p:nvPr/>
        </p:nvPicPr>
        <p:blipFill>
          <a:blip r:embed="rId3"/>
          <a:stretch>
            <a:fillRect/>
          </a:stretch>
        </p:blipFill>
        <p:spPr>
          <a:xfrm>
            <a:off x="2841082" y="1562582"/>
            <a:ext cx="6257839" cy="4257510"/>
          </a:xfrm>
          <a:prstGeom prst="rect">
            <a:avLst/>
          </a:prstGeom>
        </p:spPr>
      </p:pic>
      <p:sp>
        <p:nvSpPr>
          <p:cNvPr id="7" name="标题 1"/>
          <p:cNvSpPr>
            <a:spLocks noGrp="1"/>
          </p:cNvSpPr>
          <p:nvPr>
            <p:ph type="title"/>
          </p:nvPr>
        </p:nvSpPr>
        <p:spPr>
          <a:xfrm>
            <a:off x="340488" y="250666"/>
            <a:ext cx="10515600" cy="1325563"/>
          </a:xfrm>
        </p:spPr>
        <p:txBody>
          <a:bodyPr/>
          <a:lstStyle/>
          <a:p>
            <a:r>
              <a:rPr lang="en-US" altLang="zh-CN" dirty="0" smtClean="0"/>
              <a:t>2.1 No</a:t>
            </a:r>
            <a:r>
              <a:rPr lang="zh-CN" altLang="en-US" dirty="0" smtClean="0"/>
              <a:t> </a:t>
            </a:r>
            <a:r>
              <a:rPr lang="en-US" altLang="zh-CN" dirty="0" smtClean="0"/>
              <a:t>Free</a:t>
            </a:r>
            <a:r>
              <a:rPr lang="zh-CN" altLang="en-US" dirty="0" smtClean="0"/>
              <a:t> </a:t>
            </a:r>
            <a:r>
              <a:rPr lang="en-US" altLang="zh-CN" dirty="0" smtClean="0"/>
              <a:t>Lunch</a:t>
            </a:r>
            <a:endParaRPr lang="en-US" altLang="zh-CN" dirty="0"/>
          </a:p>
        </p:txBody>
      </p:sp>
    </p:spTree>
    <p:extLst>
      <p:ext uri="{BB962C8B-B14F-4D97-AF65-F5344CB8AC3E}">
        <p14:creationId xmlns:p14="http://schemas.microsoft.com/office/powerpoint/2010/main" val="2826152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169913" y="1527858"/>
            <a:ext cx="9468266" cy="3838776"/>
          </a:xfrm>
          <a:prstGeom prst="rect">
            <a:avLst/>
          </a:prstGeom>
        </p:spPr>
      </p:pic>
      <p:sp>
        <p:nvSpPr>
          <p:cNvPr id="6" name="文本框 5"/>
          <p:cNvSpPr txBox="1"/>
          <p:nvPr/>
        </p:nvSpPr>
        <p:spPr>
          <a:xfrm>
            <a:off x="8663305" y="6349842"/>
            <a:ext cx="3293745" cy="368300"/>
          </a:xfrm>
          <a:prstGeom prst="rect">
            <a:avLst/>
          </a:prstGeom>
          <a:noFill/>
        </p:spPr>
        <p:txBody>
          <a:bodyPr wrap="none" rtlCol="0">
            <a:spAutoFit/>
          </a:bodyPr>
          <a:lstStyle/>
          <a:p>
            <a:r>
              <a:rPr lang="en-US" altLang="zh-CN"/>
              <a:t>2. </a:t>
            </a:r>
            <a:r>
              <a:rPr lang="en-US" altLang="zh-CN" dirty="0"/>
              <a:t>Theory of Generalization</a:t>
            </a:r>
          </a:p>
        </p:txBody>
      </p:sp>
      <p:sp>
        <p:nvSpPr>
          <p:cNvPr id="8" name="标题 1"/>
          <p:cNvSpPr>
            <a:spLocks noGrp="1"/>
          </p:cNvSpPr>
          <p:nvPr>
            <p:ph type="title"/>
          </p:nvPr>
        </p:nvSpPr>
        <p:spPr>
          <a:xfrm>
            <a:off x="340488" y="250666"/>
            <a:ext cx="10515600" cy="1325563"/>
          </a:xfrm>
        </p:spPr>
        <p:txBody>
          <a:bodyPr/>
          <a:lstStyle/>
          <a:p>
            <a:r>
              <a:rPr lang="en-US" altLang="zh-CN" dirty="0" smtClean="0"/>
              <a:t>2.1 No</a:t>
            </a:r>
            <a:r>
              <a:rPr lang="zh-CN" altLang="en-US" dirty="0" smtClean="0"/>
              <a:t> </a:t>
            </a:r>
            <a:r>
              <a:rPr lang="en-US" altLang="zh-CN" dirty="0" smtClean="0"/>
              <a:t>Free</a:t>
            </a:r>
            <a:r>
              <a:rPr lang="zh-CN" altLang="en-US" dirty="0" smtClean="0"/>
              <a:t> </a:t>
            </a:r>
            <a:r>
              <a:rPr lang="en-US" altLang="zh-CN" dirty="0" smtClean="0"/>
              <a:t>Lunch</a:t>
            </a:r>
            <a:endParaRPr lang="en-US" altLang="zh-CN" dirty="0"/>
          </a:p>
        </p:txBody>
      </p:sp>
    </p:spTree>
    <p:extLst>
      <p:ext uri="{BB962C8B-B14F-4D97-AF65-F5344CB8AC3E}">
        <p14:creationId xmlns:p14="http://schemas.microsoft.com/office/powerpoint/2010/main" val="19649908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663305" y="6349842"/>
            <a:ext cx="3293745" cy="368300"/>
          </a:xfrm>
          <a:prstGeom prst="rect">
            <a:avLst/>
          </a:prstGeom>
          <a:noFill/>
        </p:spPr>
        <p:txBody>
          <a:bodyPr wrap="none" rtlCol="0">
            <a:spAutoFit/>
          </a:bodyPr>
          <a:lstStyle/>
          <a:p>
            <a:r>
              <a:rPr lang="en-US" altLang="zh-CN"/>
              <a:t>2. Theory of Generalization</a:t>
            </a:r>
          </a:p>
        </p:txBody>
      </p:sp>
      <p:pic>
        <p:nvPicPr>
          <p:cNvPr id="7" name="图片 6"/>
          <p:cNvPicPr>
            <a:picLocks noChangeAspect="1"/>
          </p:cNvPicPr>
          <p:nvPr/>
        </p:nvPicPr>
        <p:blipFill>
          <a:blip r:embed="rId3"/>
          <a:stretch>
            <a:fillRect/>
          </a:stretch>
        </p:blipFill>
        <p:spPr>
          <a:xfrm>
            <a:off x="1099595" y="1511239"/>
            <a:ext cx="9824013" cy="4596137"/>
          </a:xfrm>
          <a:prstGeom prst="rect">
            <a:avLst/>
          </a:prstGeom>
        </p:spPr>
      </p:pic>
      <p:sp>
        <p:nvSpPr>
          <p:cNvPr id="8" name="标题 1"/>
          <p:cNvSpPr>
            <a:spLocks noGrp="1"/>
          </p:cNvSpPr>
          <p:nvPr>
            <p:ph type="title"/>
          </p:nvPr>
        </p:nvSpPr>
        <p:spPr>
          <a:xfrm>
            <a:off x="340488" y="250666"/>
            <a:ext cx="10515600" cy="1325563"/>
          </a:xfrm>
        </p:spPr>
        <p:txBody>
          <a:bodyPr/>
          <a:lstStyle/>
          <a:p>
            <a:r>
              <a:rPr lang="en-US" altLang="zh-CN" dirty="0" smtClean="0"/>
              <a:t>2.2 </a:t>
            </a:r>
            <a:r>
              <a:rPr lang="en-US" altLang="zh-CN" dirty="0">
                <a:sym typeface="+mn-ea"/>
              </a:rPr>
              <a:t>VC Theory</a:t>
            </a:r>
            <a:endParaRPr lang="en-US" altLang="zh-CN"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226917" y="1576229"/>
            <a:ext cx="9958086" cy="4666704"/>
          </a:xfrm>
          <a:prstGeom prst="rect">
            <a:avLst/>
          </a:prstGeom>
        </p:spPr>
      </p:pic>
      <p:sp>
        <p:nvSpPr>
          <p:cNvPr id="5" name="矩形 4"/>
          <p:cNvSpPr/>
          <p:nvPr/>
        </p:nvSpPr>
        <p:spPr>
          <a:xfrm>
            <a:off x="6088283" y="4722470"/>
            <a:ext cx="5636871" cy="1990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标题 1"/>
          <p:cNvSpPr>
            <a:spLocks noGrp="1"/>
          </p:cNvSpPr>
          <p:nvPr>
            <p:ph type="title"/>
          </p:nvPr>
        </p:nvSpPr>
        <p:spPr>
          <a:xfrm>
            <a:off x="340488" y="250666"/>
            <a:ext cx="10515600" cy="1325563"/>
          </a:xfrm>
        </p:spPr>
        <p:txBody>
          <a:bodyPr/>
          <a:lstStyle/>
          <a:p>
            <a:r>
              <a:rPr lang="en-US" altLang="zh-CN" dirty="0" smtClean="0"/>
              <a:t>2.2 </a:t>
            </a:r>
            <a:r>
              <a:rPr lang="en-US" altLang="zh-CN" dirty="0">
                <a:sym typeface="+mn-ea"/>
              </a:rPr>
              <a:t>VC Theory</a:t>
            </a:r>
            <a:endParaRPr lang="en-US" altLang="zh-CN" dirty="0"/>
          </a:p>
        </p:txBody>
      </p:sp>
    </p:spTree>
    <p:extLst>
      <p:ext uri="{BB962C8B-B14F-4D97-AF65-F5344CB8AC3E}">
        <p14:creationId xmlns:p14="http://schemas.microsoft.com/office/powerpoint/2010/main" val="15552954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978543" y="1902588"/>
            <a:ext cx="3429000" cy="3886200"/>
          </a:xfrm>
          <a:prstGeom prst="rect">
            <a:avLst/>
          </a:prstGeom>
        </p:spPr>
      </p:pic>
      <p:pic>
        <p:nvPicPr>
          <p:cNvPr id="6" name="图片 5"/>
          <p:cNvPicPr>
            <a:picLocks noChangeAspect="1"/>
          </p:cNvPicPr>
          <p:nvPr/>
        </p:nvPicPr>
        <p:blipFill>
          <a:blip r:embed="rId4"/>
          <a:stretch>
            <a:fillRect/>
          </a:stretch>
        </p:blipFill>
        <p:spPr>
          <a:xfrm>
            <a:off x="4292956" y="3275636"/>
            <a:ext cx="7760147" cy="902584"/>
          </a:xfrm>
          <a:prstGeom prst="rect">
            <a:avLst/>
          </a:prstGeom>
        </p:spPr>
      </p:pic>
      <p:sp>
        <p:nvSpPr>
          <p:cNvPr id="8" name="标题 1"/>
          <p:cNvSpPr>
            <a:spLocks noGrp="1"/>
          </p:cNvSpPr>
          <p:nvPr>
            <p:ph type="title"/>
          </p:nvPr>
        </p:nvSpPr>
        <p:spPr>
          <a:xfrm>
            <a:off x="340488" y="250666"/>
            <a:ext cx="10515600" cy="1325563"/>
          </a:xfrm>
        </p:spPr>
        <p:txBody>
          <a:bodyPr/>
          <a:lstStyle/>
          <a:p>
            <a:r>
              <a:rPr lang="en-US" altLang="zh-CN" dirty="0" smtClean="0"/>
              <a:t>2.2 </a:t>
            </a:r>
            <a:r>
              <a:rPr lang="en-US" altLang="zh-CN" dirty="0">
                <a:sym typeface="+mn-ea"/>
              </a:rPr>
              <a:t>VC Theory</a:t>
            </a:r>
            <a:endParaRPr lang="en-US" altLang="zh-CN" dirty="0"/>
          </a:p>
        </p:txBody>
      </p:sp>
    </p:spTree>
    <p:extLst>
      <p:ext uri="{BB962C8B-B14F-4D97-AF65-F5344CB8AC3E}">
        <p14:creationId xmlns:p14="http://schemas.microsoft.com/office/powerpoint/2010/main" val="13976073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555583" y="244204"/>
            <a:ext cx="10988233" cy="3362230"/>
          </a:xfrm>
          <a:prstGeom prst="rect">
            <a:avLst/>
          </a:prstGeom>
        </p:spPr>
      </p:pic>
      <p:pic>
        <p:nvPicPr>
          <p:cNvPr id="5" name="图片 4"/>
          <p:cNvPicPr>
            <a:picLocks noChangeAspect="1"/>
          </p:cNvPicPr>
          <p:nvPr/>
        </p:nvPicPr>
        <p:blipFill>
          <a:blip r:embed="rId3"/>
          <a:stretch>
            <a:fillRect/>
          </a:stretch>
        </p:blipFill>
        <p:spPr>
          <a:xfrm>
            <a:off x="1493132" y="3741084"/>
            <a:ext cx="9113134" cy="3012744"/>
          </a:xfrm>
          <a:prstGeom prst="rect">
            <a:avLst/>
          </a:prstGeom>
        </p:spPr>
      </p:pic>
    </p:spTree>
    <p:extLst>
      <p:ext uri="{BB962C8B-B14F-4D97-AF65-F5344CB8AC3E}">
        <p14:creationId xmlns:p14="http://schemas.microsoft.com/office/powerpoint/2010/main" val="16940200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434051" y="1373070"/>
            <a:ext cx="11277600" cy="3005295"/>
          </a:xfrm>
          <a:prstGeom prst="rect">
            <a:avLst/>
          </a:prstGeom>
        </p:spPr>
      </p:pic>
      <p:pic>
        <p:nvPicPr>
          <p:cNvPr id="8" name="图片 7"/>
          <p:cNvPicPr>
            <a:picLocks noChangeAspect="1"/>
          </p:cNvPicPr>
          <p:nvPr/>
        </p:nvPicPr>
        <p:blipFill>
          <a:blip r:embed="rId3"/>
          <a:stretch>
            <a:fillRect/>
          </a:stretch>
        </p:blipFill>
        <p:spPr>
          <a:xfrm>
            <a:off x="2643369" y="4459388"/>
            <a:ext cx="6858964" cy="2258551"/>
          </a:xfrm>
          <a:prstGeom prst="rect">
            <a:avLst/>
          </a:prstGeom>
        </p:spPr>
      </p:pic>
      <p:sp>
        <p:nvSpPr>
          <p:cNvPr id="10" name="标题 1"/>
          <p:cNvSpPr>
            <a:spLocks noGrp="1"/>
          </p:cNvSpPr>
          <p:nvPr>
            <p:ph type="title"/>
          </p:nvPr>
        </p:nvSpPr>
        <p:spPr>
          <a:xfrm>
            <a:off x="340488" y="250666"/>
            <a:ext cx="10515600" cy="1325563"/>
          </a:xfrm>
        </p:spPr>
        <p:txBody>
          <a:bodyPr/>
          <a:lstStyle/>
          <a:p>
            <a:r>
              <a:rPr lang="en-US" altLang="zh-CN" dirty="0" smtClean="0"/>
              <a:t>2.2 </a:t>
            </a:r>
            <a:r>
              <a:rPr lang="en-US" altLang="zh-CN" dirty="0">
                <a:sym typeface="+mn-ea"/>
              </a:rPr>
              <a:t>VC Theory</a:t>
            </a:r>
            <a:endParaRPr lang="en-US" altLang="zh-CN" dirty="0"/>
          </a:p>
        </p:txBody>
      </p:sp>
    </p:spTree>
    <p:extLst>
      <p:ext uri="{BB962C8B-B14F-4D97-AF65-F5344CB8AC3E}">
        <p14:creationId xmlns:p14="http://schemas.microsoft.com/office/powerpoint/2010/main" val="17791549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434051" y="1373070"/>
            <a:ext cx="11277600" cy="3005295"/>
          </a:xfrm>
          <a:prstGeom prst="rect">
            <a:avLst/>
          </a:prstGeom>
        </p:spPr>
      </p:pic>
      <p:sp>
        <p:nvSpPr>
          <p:cNvPr id="10" name="标题 1"/>
          <p:cNvSpPr>
            <a:spLocks noGrp="1"/>
          </p:cNvSpPr>
          <p:nvPr>
            <p:ph type="title"/>
          </p:nvPr>
        </p:nvSpPr>
        <p:spPr>
          <a:xfrm>
            <a:off x="340488" y="250666"/>
            <a:ext cx="10515600" cy="1325563"/>
          </a:xfrm>
        </p:spPr>
        <p:txBody>
          <a:bodyPr/>
          <a:lstStyle/>
          <a:p>
            <a:r>
              <a:rPr lang="en-US" altLang="zh-CN" dirty="0" smtClean="0"/>
              <a:t>2.2 </a:t>
            </a:r>
            <a:r>
              <a:rPr lang="en-US" altLang="zh-CN" dirty="0">
                <a:sym typeface="+mn-ea"/>
              </a:rPr>
              <a:t>VC Theory</a:t>
            </a:r>
            <a:endParaRPr lang="en-US" altLang="zh-CN" dirty="0"/>
          </a:p>
        </p:txBody>
      </p:sp>
      <p:pic>
        <p:nvPicPr>
          <p:cNvPr id="5" name="图片 4"/>
          <p:cNvPicPr>
            <a:picLocks noChangeAspect="1"/>
          </p:cNvPicPr>
          <p:nvPr/>
        </p:nvPicPr>
        <p:blipFill>
          <a:blip r:embed="rId3"/>
          <a:stretch>
            <a:fillRect/>
          </a:stretch>
        </p:blipFill>
        <p:spPr>
          <a:xfrm>
            <a:off x="1528420" y="4547371"/>
            <a:ext cx="8865645" cy="1443800"/>
          </a:xfrm>
          <a:prstGeom prst="rect">
            <a:avLst/>
          </a:prstGeom>
        </p:spPr>
      </p:pic>
    </p:spTree>
    <p:extLst>
      <p:ext uri="{BB962C8B-B14F-4D97-AF65-F5344CB8AC3E}">
        <p14:creationId xmlns:p14="http://schemas.microsoft.com/office/powerpoint/2010/main" val="117918142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636606" y="2726747"/>
            <a:ext cx="11115555" cy="1144993"/>
          </a:xfrm>
          <a:prstGeom prst="rect">
            <a:avLst/>
          </a:prstGeom>
        </p:spPr>
      </p:pic>
      <p:pic>
        <p:nvPicPr>
          <p:cNvPr id="5" name="图片 4"/>
          <p:cNvPicPr>
            <a:picLocks noChangeAspect="1"/>
          </p:cNvPicPr>
          <p:nvPr/>
        </p:nvPicPr>
        <p:blipFill>
          <a:blip r:embed="rId3"/>
          <a:stretch>
            <a:fillRect/>
          </a:stretch>
        </p:blipFill>
        <p:spPr>
          <a:xfrm>
            <a:off x="636605" y="1716846"/>
            <a:ext cx="11115556" cy="1011424"/>
          </a:xfrm>
          <a:prstGeom prst="rect">
            <a:avLst/>
          </a:prstGeom>
        </p:spPr>
      </p:pic>
      <p:sp>
        <p:nvSpPr>
          <p:cNvPr id="6" name="标题 1"/>
          <p:cNvSpPr>
            <a:spLocks noGrp="1"/>
          </p:cNvSpPr>
          <p:nvPr>
            <p:ph type="title"/>
          </p:nvPr>
        </p:nvSpPr>
        <p:spPr>
          <a:xfrm>
            <a:off x="340488" y="250666"/>
            <a:ext cx="10515600" cy="1325563"/>
          </a:xfrm>
        </p:spPr>
        <p:txBody>
          <a:bodyPr/>
          <a:lstStyle/>
          <a:p>
            <a:r>
              <a:rPr lang="en-US" altLang="zh-CN" dirty="0" smtClean="0"/>
              <a:t>2.2 </a:t>
            </a:r>
            <a:r>
              <a:rPr lang="en-US" altLang="zh-CN" dirty="0">
                <a:sym typeface="+mn-ea"/>
              </a:rPr>
              <a:t>VC Theory</a:t>
            </a:r>
            <a:endParaRPr lang="en-US" altLang="zh-CN" dirty="0"/>
          </a:p>
        </p:txBody>
      </p:sp>
      <p:pic>
        <p:nvPicPr>
          <p:cNvPr id="7" name="图片 6"/>
          <p:cNvPicPr>
            <a:picLocks noChangeAspect="1"/>
          </p:cNvPicPr>
          <p:nvPr/>
        </p:nvPicPr>
        <p:blipFill>
          <a:blip r:embed="rId4"/>
          <a:stretch>
            <a:fillRect/>
          </a:stretch>
        </p:blipFill>
        <p:spPr>
          <a:xfrm>
            <a:off x="3599726" y="4007255"/>
            <a:ext cx="4842075" cy="2522208"/>
          </a:xfrm>
          <a:prstGeom prst="rect">
            <a:avLst/>
          </a:prstGeom>
        </p:spPr>
      </p:pic>
    </p:spTree>
    <p:extLst>
      <p:ext uri="{BB962C8B-B14F-4D97-AF65-F5344CB8AC3E}">
        <p14:creationId xmlns:p14="http://schemas.microsoft.com/office/powerpoint/2010/main" val="5027479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05765"/>
            <a:ext cx="10515600" cy="1325563"/>
          </a:xfrm>
        </p:spPr>
        <p:txBody>
          <a:bodyPr/>
          <a:lstStyle/>
          <a:p>
            <a:r>
              <a:rPr lang="en-US" altLang="zh-CN"/>
              <a:t>REFERENCE</a:t>
            </a:r>
          </a:p>
        </p:txBody>
      </p:sp>
      <p:pic>
        <p:nvPicPr>
          <p:cNvPr id="5" name="图片 4"/>
          <p:cNvPicPr>
            <a:picLocks noChangeAspect="1"/>
          </p:cNvPicPr>
          <p:nvPr/>
        </p:nvPicPr>
        <p:blipFill>
          <a:blip r:embed="rId2"/>
          <a:stretch>
            <a:fillRect/>
          </a:stretch>
        </p:blipFill>
        <p:spPr>
          <a:xfrm>
            <a:off x="894715" y="2092960"/>
            <a:ext cx="5634990" cy="3177540"/>
          </a:xfrm>
          <a:prstGeom prst="rect">
            <a:avLst/>
          </a:prstGeom>
        </p:spPr>
      </p:pic>
      <p:pic>
        <p:nvPicPr>
          <p:cNvPr id="6" name="图片 5"/>
          <p:cNvPicPr>
            <a:picLocks noChangeAspect="1"/>
          </p:cNvPicPr>
          <p:nvPr/>
        </p:nvPicPr>
        <p:blipFill>
          <a:blip r:embed="rId3"/>
          <a:stretch>
            <a:fillRect/>
          </a:stretch>
        </p:blipFill>
        <p:spPr>
          <a:xfrm>
            <a:off x="7849870" y="1320800"/>
            <a:ext cx="3594735" cy="4722495"/>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601882" y="1576229"/>
            <a:ext cx="11115555" cy="1144993"/>
          </a:xfrm>
          <a:prstGeom prst="rect">
            <a:avLst/>
          </a:prstGeom>
        </p:spPr>
      </p:pic>
      <p:sp>
        <p:nvSpPr>
          <p:cNvPr id="6" name="标题 1"/>
          <p:cNvSpPr>
            <a:spLocks noGrp="1"/>
          </p:cNvSpPr>
          <p:nvPr>
            <p:ph type="title"/>
          </p:nvPr>
        </p:nvSpPr>
        <p:spPr>
          <a:xfrm>
            <a:off x="340488" y="250666"/>
            <a:ext cx="10515600" cy="1325563"/>
          </a:xfrm>
        </p:spPr>
        <p:txBody>
          <a:bodyPr/>
          <a:lstStyle/>
          <a:p>
            <a:r>
              <a:rPr lang="en-US" altLang="zh-CN" dirty="0" smtClean="0"/>
              <a:t>2.2 </a:t>
            </a:r>
            <a:r>
              <a:rPr lang="en-US" altLang="zh-CN" dirty="0">
                <a:sym typeface="+mn-ea"/>
              </a:rPr>
              <a:t>VC Theory</a:t>
            </a:r>
            <a:endParaRPr lang="en-US" altLang="zh-CN" dirty="0"/>
          </a:p>
        </p:txBody>
      </p:sp>
      <p:pic>
        <p:nvPicPr>
          <p:cNvPr id="2" name="图片 1"/>
          <p:cNvPicPr>
            <a:picLocks noChangeAspect="1"/>
          </p:cNvPicPr>
          <p:nvPr/>
        </p:nvPicPr>
        <p:blipFill>
          <a:blip r:embed="rId3"/>
          <a:stretch>
            <a:fillRect/>
          </a:stretch>
        </p:blipFill>
        <p:spPr>
          <a:xfrm>
            <a:off x="591873" y="2901792"/>
            <a:ext cx="11135572" cy="2131696"/>
          </a:xfrm>
          <a:prstGeom prst="rect">
            <a:avLst/>
          </a:prstGeom>
        </p:spPr>
      </p:pic>
    </p:spTree>
    <p:extLst>
      <p:ext uri="{BB962C8B-B14F-4D97-AF65-F5344CB8AC3E}">
        <p14:creationId xmlns:p14="http://schemas.microsoft.com/office/powerpoint/2010/main" val="892556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636605" y="1716846"/>
            <a:ext cx="11115556" cy="1011424"/>
          </a:xfrm>
          <a:prstGeom prst="rect">
            <a:avLst/>
          </a:prstGeom>
        </p:spPr>
      </p:pic>
      <p:sp>
        <p:nvSpPr>
          <p:cNvPr id="6" name="标题 1"/>
          <p:cNvSpPr>
            <a:spLocks noGrp="1"/>
          </p:cNvSpPr>
          <p:nvPr>
            <p:ph type="title"/>
          </p:nvPr>
        </p:nvSpPr>
        <p:spPr>
          <a:xfrm>
            <a:off x="340488" y="250666"/>
            <a:ext cx="10515600" cy="1325563"/>
          </a:xfrm>
        </p:spPr>
        <p:txBody>
          <a:bodyPr/>
          <a:lstStyle/>
          <a:p>
            <a:r>
              <a:rPr lang="en-US" altLang="zh-CN" dirty="0" smtClean="0"/>
              <a:t>2.2 </a:t>
            </a:r>
            <a:r>
              <a:rPr lang="en-US" altLang="zh-CN" dirty="0">
                <a:sym typeface="+mn-ea"/>
              </a:rPr>
              <a:t>VC Theory</a:t>
            </a:r>
            <a:endParaRPr lang="en-US" altLang="zh-CN" dirty="0"/>
          </a:p>
        </p:txBody>
      </p:sp>
      <p:pic>
        <p:nvPicPr>
          <p:cNvPr id="8" name="图片 7"/>
          <p:cNvPicPr>
            <a:picLocks noChangeAspect="1"/>
          </p:cNvPicPr>
          <p:nvPr/>
        </p:nvPicPr>
        <p:blipFill>
          <a:blip r:embed="rId3"/>
          <a:stretch>
            <a:fillRect/>
          </a:stretch>
        </p:blipFill>
        <p:spPr>
          <a:xfrm>
            <a:off x="636605" y="3825440"/>
            <a:ext cx="11115556" cy="1757201"/>
          </a:xfrm>
          <a:prstGeom prst="rect">
            <a:avLst/>
          </a:prstGeom>
        </p:spPr>
      </p:pic>
      <p:pic>
        <p:nvPicPr>
          <p:cNvPr id="4" name="图片 3"/>
          <p:cNvPicPr>
            <a:picLocks noChangeAspect="1"/>
          </p:cNvPicPr>
          <p:nvPr/>
        </p:nvPicPr>
        <p:blipFill>
          <a:blip r:embed="rId4"/>
          <a:stretch>
            <a:fillRect/>
          </a:stretch>
        </p:blipFill>
        <p:spPr>
          <a:xfrm>
            <a:off x="648181" y="2784622"/>
            <a:ext cx="11115555" cy="1144993"/>
          </a:xfrm>
          <a:prstGeom prst="rect">
            <a:avLst/>
          </a:prstGeom>
        </p:spPr>
      </p:pic>
    </p:spTree>
    <p:extLst>
      <p:ext uri="{BB962C8B-B14F-4D97-AF65-F5344CB8AC3E}">
        <p14:creationId xmlns:p14="http://schemas.microsoft.com/office/powerpoint/2010/main" val="1801340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340488" y="250666"/>
            <a:ext cx="10515600" cy="1325563"/>
          </a:xfrm>
        </p:spPr>
        <p:txBody>
          <a:bodyPr/>
          <a:lstStyle/>
          <a:p>
            <a:r>
              <a:rPr lang="en-US" altLang="zh-CN" dirty="0" smtClean="0"/>
              <a:t>2.2 </a:t>
            </a:r>
            <a:r>
              <a:rPr lang="en-US" altLang="zh-CN" dirty="0">
                <a:sym typeface="+mn-ea"/>
              </a:rPr>
              <a:t>VC Theory</a:t>
            </a:r>
            <a:endParaRPr lang="en-US" altLang="zh-CN" dirty="0"/>
          </a:p>
        </p:txBody>
      </p:sp>
      <p:pic>
        <p:nvPicPr>
          <p:cNvPr id="8" name="图片 7"/>
          <p:cNvPicPr>
            <a:picLocks noChangeAspect="1"/>
          </p:cNvPicPr>
          <p:nvPr/>
        </p:nvPicPr>
        <p:blipFill>
          <a:blip r:embed="rId2"/>
          <a:stretch>
            <a:fillRect/>
          </a:stretch>
        </p:blipFill>
        <p:spPr>
          <a:xfrm>
            <a:off x="578732" y="1252138"/>
            <a:ext cx="11115556" cy="1757201"/>
          </a:xfrm>
          <a:prstGeom prst="rect">
            <a:avLst/>
          </a:prstGeom>
        </p:spPr>
      </p:pic>
      <p:pic>
        <p:nvPicPr>
          <p:cNvPr id="7" name="图片 6"/>
          <p:cNvPicPr>
            <a:picLocks noChangeAspect="1"/>
          </p:cNvPicPr>
          <p:nvPr/>
        </p:nvPicPr>
        <p:blipFill>
          <a:blip r:embed="rId3"/>
          <a:stretch>
            <a:fillRect/>
          </a:stretch>
        </p:blipFill>
        <p:spPr>
          <a:xfrm>
            <a:off x="863104" y="3217684"/>
            <a:ext cx="3541303" cy="3134599"/>
          </a:xfrm>
          <a:prstGeom prst="rect">
            <a:avLst/>
          </a:prstGeom>
        </p:spPr>
      </p:pic>
      <p:pic>
        <p:nvPicPr>
          <p:cNvPr id="10" name="图片 9"/>
          <p:cNvPicPr>
            <a:picLocks noChangeAspect="1"/>
          </p:cNvPicPr>
          <p:nvPr/>
        </p:nvPicPr>
        <p:blipFill rotWithShape="1">
          <a:blip r:embed="rId4"/>
          <a:srcRect r="78674"/>
          <a:stretch/>
        </p:blipFill>
        <p:spPr>
          <a:xfrm>
            <a:off x="5062061" y="4010811"/>
            <a:ext cx="1491139" cy="1380603"/>
          </a:xfrm>
          <a:prstGeom prst="rect">
            <a:avLst/>
          </a:prstGeom>
        </p:spPr>
      </p:pic>
    </p:spTree>
    <p:extLst>
      <p:ext uri="{BB962C8B-B14F-4D97-AF65-F5344CB8AC3E}">
        <p14:creationId xmlns:p14="http://schemas.microsoft.com/office/powerpoint/2010/main" val="17711377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340488" y="250666"/>
            <a:ext cx="10515600" cy="1325563"/>
          </a:xfrm>
        </p:spPr>
        <p:txBody>
          <a:bodyPr/>
          <a:lstStyle/>
          <a:p>
            <a:r>
              <a:rPr lang="en-US" altLang="zh-CN" dirty="0" smtClean="0"/>
              <a:t>2.2 </a:t>
            </a:r>
            <a:r>
              <a:rPr lang="en-US" altLang="zh-CN" dirty="0">
                <a:sym typeface="+mn-ea"/>
              </a:rPr>
              <a:t>VC Theory</a:t>
            </a:r>
            <a:endParaRPr lang="en-US" altLang="zh-CN" dirty="0"/>
          </a:p>
        </p:txBody>
      </p:sp>
      <p:pic>
        <p:nvPicPr>
          <p:cNvPr id="8" name="图片 7"/>
          <p:cNvPicPr>
            <a:picLocks noChangeAspect="1"/>
          </p:cNvPicPr>
          <p:nvPr/>
        </p:nvPicPr>
        <p:blipFill>
          <a:blip r:embed="rId2"/>
          <a:stretch>
            <a:fillRect/>
          </a:stretch>
        </p:blipFill>
        <p:spPr>
          <a:xfrm>
            <a:off x="659754" y="1576229"/>
            <a:ext cx="11115556" cy="1757201"/>
          </a:xfrm>
          <a:prstGeom prst="rect">
            <a:avLst/>
          </a:prstGeom>
        </p:spPr>
      </p:pic>
      <p:pic>
        <p:nvPicPr>
          <p:cNvPr id="2" name="图片 1"/>
          <p:cNvPicPr>
            <a:picLocks noChangeAspect="1"/>
          </p:cNvPicPr>
          <p:nvPr/>
        </p:nvPicPr>
        <p:blipFill>
          <a:blip r:embed="rId3"/>
          <a:stretch>
            <a:fillRect/>
          </a:stretch>
        </p:blipFill>
        <p:spPr>
          <a:xfrm>
            <a:off x="671329" y="3680748"/>
            <a:ext cx="11170851" cy="2100940"/>
          </a:xfrm>
          <a:prstGeom prst="rect">
            <a:avLst/>
          </a:prstGeom>
        </p:spPr>
      </p:pic>
    </p:spTree>
    <p:extLst>
      <p:ext uri="{BB962C8B-B14F-4D97-AF65-F5344CB8AC3E}">
        <p14:creationId xmlns:p14="http://schemas.microsoft.com/office/powerpoint/2010/main" val="52344728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340488" y="250666"/>
            <a:ext cx="10515600" cy="1325563"/>
          </a:xfrm>
        </p:spPr>
        <p:txBody>
          <a:bodyPr/>
          <a:lstStyle/>
          <a:p>
            <a:r>
              <a:rPr lang="en-US" altLang="zh-CN" dirty="0" smtClean="0"/>
              <a:t>2.2 </a:t>
            </a:r>
            <a:r>
              <a:rPr lang="en-US" altLang="zh-CN" dirty="0">
                <a:sym typeface="+mn-ea"/>
              </a:rPr>
              <a:t>VC Theory</a:t>
            </a:r>
            <a:endParaRPr lang="en-US" altLang="zh-CN" dirty="0"/>
          </a:p>
        </p:txBody>
      </p:sp>
      <p:pic>
        <p:nvPicPr>
          <p:cNvPr id="6" name="图片 5"/>
          <p:cNvPicPr>
            <a:picLocks noChangeAspect="1"/>
          </p:cNvPicPr>
          <p:nvPr/>
        </p:nvPicPr>
        <p:blipFill>
          <a:blip r:embed="rId2"/>
          <a:stretch>
            <a:fillRect/>
          </a:stretch>
        </p:blipFill>
        <p:spPr>
          <a:xfrm>
            <a:off x="474562" y="1576229"/>
            <a:ext cx="11347048" cy="2834186"/>
          </a:xfrm>
          <a:prstGeom prst="rect">
            <a:avLst/>
          </a:prstGeom>
        </p:spPr>
      </p:pic>
    </p:spTree>
    <p:extLst>
      <p:ext uri="{BB962C8B-B14F-4D97-AF65-F5344CB8AC3E}">
        <p14:creationId xmlns:p14="http://schemas.microsoft.com/office/powerpoint/2010/main" val="6950162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340488" y="250666"/>
            <a:ext cx="10515600" cy="1325563"/>
          </a:xfrm>
        </p:spPr>
        <p:txBody>
          <a:bodyPr/>
          <a:lstStyle/>
          <a:p>
            <a:r>
              <a:rPr lang="en-US" altLang="zh-CN" dirty="0" smtClean="0"/>
              <a:t>2.2 </a:t>
            </a:r>
            <a:r>
              <a:rPr lang="en-US" altLang="zh-CN" dirty="0">
                <a:sym typeface="+mn-ea"/>
              </a:rPr>
              <a:t>VC Theory</a:t>
            </a:r>
            <a:endParaRPr lang="en-US" altLang="zh-CN" dirty="0"/>
          </a:p>
        </p:txBody>
      </p:sp>
      <p:pic>
        <p:nvPicPr>
          <p:cNvPr id="8" name="图片 7"/>
          <p:cNvPicPr>
            <a:picLocks noChangeAspect="1"/>
          </p:cNvPicPr>
          <p:nvPr/>
        </p:nvPicPr>
        <p:blipFill>
          <a:blip r:embed="rId2"/>
          <a:stretch>
            <a:fillRect/>
          </a:stretch>
        </p:blipFill>
        <p:spPr>
          <a:xfrm>
            <a:off x="578732" y="1252138"/>
            <a:ext cx="11115556" cy="1757201"/>
          </a:xfrm>
          <a:prstGeom prst="rect">
            <a:avLst/>
          </a:prstGeom>
        </p:spPr>
      </p:pic>
      <p:pic>
        <p:nvPicPr>
          <p:cNvPr id="7" name="图片 6"/>
          <p:cNvPicPr>
            <a:picLocks noChangeAspect="1"/>
          </p:cNvPicPr>
          <p:nvPr/>
        </p:nvPicPr>
        <p:blipFill>
          <a:blip r:embed="rId3"/>
          <a:stretch>
            <a:fillRect/>
          </a:stretch>
        </p:blipFill>
        <p:spPr>
          <a:xfrm>
            <a:off x="863104" y="3217684"/>
            <a:ext cx="3541303" cy="3134599"/>
          </a:xfrm>
          <a:prstGeom prst="rect">
            <a:avLst/>
          </a:prstGeom>
        </p:spPr>
      </p:pic>
      <p:pic>
        <p:nvPicPr>
          <p:cNvPr id="2" name="图片 1"/>
          <p:cNvPicPr>
            <a:picLocks noChangeAspect="1"/>
          </p:cNvPicPr>
          <p:nvPr/>
        </p:nvPicPr>
        <p:blipFill>
          <a:blip r:embed="rId4"/>
          <a:stretch>
            <a:fillRect/>
          </a:stretch>
        </p:blipFill>
        <p:spPr>
          <a:xfrm>
            <a:off x="5175331" y="3629283"/>
            <a:ext cx="5067300" cy="1155700"/>
          </a:xfrm>
          <a:prstGeom prst="rect">
            <a:avLst/>
          </a:prstGeom>
        </p:spPr>
      </p:pic>
      <p:sp>
        <p:nvSpPr>
          <p:cNvPr id="3" name="文本框 2"/>
          <p:cNvSpPr txBox="1"/>
          <p:nvPr/>
        </p:nvSpPr>
        <p:spPr>
          <a:xfrm>
            <a:off x="6327494" y="4527583"/>
            <a:ext cx="478016" cy="769441"/>
          </a:xfrm>
          <a:prstGeom prst="rect">
            <a:avLst/>
          </a:prstGeom>
          <a:noFill/>
        </p:spPr>
        <p:txBody>
          <a:bodyPr wrap="none" rtlCol="0">
            <a:spAutoFit/>
          </a:bodyPr>
          <a:lstStyle/>
          <a:p>
            <a:r>
              <a:rPr kumimoji="1" lang="en-US" altLang="zh-CN" sz="4400" dirty="0" smtClean="0">
                <a:solidFill>
                  <a:srgbClr val="514EC0"/>
                </a:solidFill>
              </a:rPr>
              <a:t>K</a:t>
            </a:r>
            <a:endParaRPr kumimoji="1" lang="zh-CN" altLang="en-US" sz="4400" dirty="0">
              <a:solidFill>
                <a:srgbClr val="514EC0"/>
              </a:solidFill>
            </a:endParaRPr>
          </a:p>
        </p:txBody>
      </p:sp>
      <p:grpSp>
        <p:nvGrpSpPr>
          <p:cNvPr id="9" name="组 8"/>
          <p:cNvGrpSpPr/>
          <p:nvPr/>
        </p:nvGrpSpPr>
        <p:grpSpPr>
          <a:xfrm>
            <a:off x="7857826" y="5123391"/>
            <a:ext cx="2998262" cy="1380603"/>
            <a:chOff x="1853557" y="2248061"/>
            <a:chExt cx="3420000" cy="1574800"/>
          </a:xfrm>
        </p:grpSpPr>
        <p:pic>
          <p:nvPicPr>
            <p:cNvPr id="10" name="图片 9"/>
            <p:cNvPicPr>
              <a:picLocks noChangeAspect="1"/>
            </p:cNvPicPr>
            <p:nvPr/>
          </p:nvPicPr>
          <p:blipFill rotWithShape="1">
            <a:blip r:embed="rId5"/>
            <a:srcRect r="57119"/>
            <a:stretch/>
          </p:blipFill>
          <p:spPr>
            <a:xfrm>
              <a:off x="1853557" y="2248061"/>
              <a:ext cx="3420000" cy="1574800"/>
            </a:xfrm>
            <a:prstGeom prst="rect">
              <a:avLst/>
            </a:prstGeom>
          </p:spPr>
        </p:pic>
        <p:pic>
          <p:nvPicPr>
            <p:cNvPr id="11" name="图片 10"/>
            <p:cNvPicPr>
              <a:picLocks noChangeAspect="1"/>
            </p:cNvPicPr>
            <p:nvPr/>
          </p:nvPicPr>
          <p:blipFill>
            <a:blip r:embed="rId6"/>
            <a:stretch>
              <a:fillRect/>
            </a:stretch>
          </p:blipFill>
          <p:spPr>
            <a:xfrm>
              <a:off x="3973091" y="2587986"/>
              <a:ext cx="1282700" cy="825500"/>
            </a:xfrm>
            <a:prstGeom prst="rect">
              <a:avLst/>
            </a:prstGeom>
          </p:spPr>
        </p:pic>
      </p:grpSp>
    </p:spTree>
    <p:extLst>
      <p:ext uri="{BB962C8B-B14F-4D97-AF65-F5344CB8AC3E}">
        <p14:creationId xmlns:p14="http://schemas.microsoft.com/office/powerpoint/2010/main" val="1372973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474562" y="1576229"/>
            <a:ext cx="11347048" cy="2834186"/>
          </a:xfrm>
          <a:prstGeom prst="rect">
            <a:avLst/>
          </a:prstGeom>
        </p:spPr>
      </p:pic>
      <p:sp>
        <p:nvSpPr>
          <p:cNvPr id="5" name="标题 1"/>
          <p:cNvSpPr>
            <a:spLocks noGrp="1"/>
          </p:cNvSpPr>
          <p:nvPr>
            <p:ph type="title"/>
          </p:nvPr>
        </p:nvSpPr>
        <p:spPr>
          <a:xfrm>
            <a:off x="340488" y="250666"/>
            <a:ext cx="10515600" cy="1325563"/>
          </a:xfrm>
        </p:spPr>
        <p:txBody>
          <a:bodyPr/>
          <a:lstStyle/>
          <a:p>
            <a:r>
              <a:rPr lang="en-US" altLang="zh-CN" dirty="0" smtClean="0"/>
              <a:t>2.2 </a:t>
            </a:r>
            <a:r>
              <a:rPr lang="en-US" altLang="zh-CN" dirty="0">
                <a:sym typeface="+mn-ea"/>
              </a:rPr>
              <a:t>VC Theory</a:t>
            </a:r>
            <a:endParaRPr lang="en-US" altLang="zh-CN" dirty="0"/>
          </a:p>
        </p:txBody>
      </p:sp>
      <p:grpSp>
        <p:nvGrpSpPr>
          <p:cNvPr id="9" name="组 8"/>
          <p:cNvGrpSpPr/>
          <p:nvPr/>
        </p:nvGrpSpPr>
        <p:grpSpPr>
          <a:xfrm>
            <a:off x="4166886" y="4605231"/>
            <a:ext cx="6969190" cy="1925301"/>
            <a:chOff x="4166886" y="4589991"/>
            <a:chExt cx="6969190" cy="1925301"/>
          </a:xfrm>
        </p:grpSpPr>
        <p:pic>
          <p:nvPicPr>
            <p:cNvPr id="2" name="图片 1"/>
            <p:cNvPicPr>
              <a:picLocks noChangeAspect="1"/>
            </p:cNvPicPr>
            <p:nvPr/>
          </p:nvPicPr>
          <p:blipFill>
            <a:blip r:embed="rId3"/>
            <a:stretch>
              <a:fillRect/>
            </a:stretch>
          </p:blipFill>
          <p:spPr>
            <a:xfrm>
              <a:off x="4166886" y="4589991"/>
              <a:ext cx="6969190" cy="1925301"/>
            </a:xfrm>
            <a:prstGeom prst="rect">
              <a:avLst/>
            </a:prstGeom>
          </p:spPr>
        </p:pic>
        <p:pic>
          <p:nvPicPr>
            <p:cNvPr id="3" name="图片 2"/>
            <p:cNvPicPr>
              <a:picLocks noChangeAspect="1"/>
            </p:cNvPicPr>
            <p:nvPr/>
          </p:nvPicPr>
          <p:blipFill>
            <a:blip r:embed="rId4"/>
            <a:stretch>
              <a:fillRect/>
            </a:stretch>
          </p:blipFill>
          <p:spPr>
            <a:xfrm>
              <a:off x="5501389" y="5462085"/>
              <a:ext cx="3620957" cy="757646"/>
            </a:xfrm>
            <a:prstGeom prst="rect">
              <a:avLst/>
            </a:prstGeom>
          </p:spPr>
        </p:pic>
      </p:grpSp>
      <p:grpSp>
        <p:nvGrpSpPr>
          <p:cNvPr id="10" name="组 9"/>
          <p:cNvGrpSpPr/>
          <p:nvPr/>
        </p:nvGrpSpPr>
        <p:grpSpPr>
          <a:xfrm>
            <a:off x="474562" y="4589991"/>
            <a:ext cx="2998262" cy="1380603"/>
            <a:chOff x="1853557" y="2248061"/>
            <a:chExt cx="3420000" cy="1574800"/>
          </a:xfrm>
        </p:grpSpPr>
        <p:pic>
          <p:nvPicPr>
            <p:cNvPr id="11" name="图片 10"/>
            <p:cNvPicPr>
              <a:picLocks noChangeAspect="1"/>
            </p:cNvPicPr>
            <p:nvPr/>
          </p:nvPicPr>
          <p:blipFill rotWithShape="1">
            <a:blip r:embed="rId5"/>
            <a:srcRect r="57119"/>
            <a:stretch/>
          </p:blipFill>
          <p:spPr>
            <a:xfrm>
              <a:off x="1853557" y="2248061"/>
              <a:ext cx="3420000" cy="1574800"/>
            </a:xfrm>
            <a:prstGeom prst="rect">
              <a:avLst/>
            </a:prstGeom>
          </p:spPr>
        </p:pic>
        <p:pic>
          <p:nvPicPr>
            <p:cNvPr id="12" name="图片 11"/>
            <p:cNvPicPr>
              <a:picLocks noChangeAspect="1"/>
            </p:cNvPicPr>
            <p:nvPr/>
          </p:nvPicPr>
          <p:blipFill>
            <a:blip r:embed="rId6"/>
            <a:stretch>
              <a:fillRect/>
            </a:stretch>
          </p:blipFill>
          <p:spPr>
            <a:xfrm>
              <a:off x="3973091" y="2587986"/>
              <a:ext cx="1282700" cy="825500"/>
            </a:xfrm>
            <a:prstGeom prst="rect">
              <a:avLst/>
            </a:prstGeom>
          </p:spPr>
        </p:pic>
      </p:grpSp>
    </p:spTree>
    <p:extLst>
      <p:ext uri="{BB962C8B-B14F-4D97-AF65-F5344CB8AC3E}">
        <p14:creationId xmlns:p14="http://schemas.microsoft.com/office/powerpoint/2010/main" val="4932791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494675" y="1276429"/>
            <a:ext cx="10856088" cy="1273675"/>
          </a:xfrm>
          <a:prstGeom prst="rect">
            <a:avLst/>
          </a:prstGeom>
        </p:spPr>
      </p:pic>
      <p:sp>
        <p:nvSpPr>
          <p:cNvPr id="8" name="标题 1"/>
          <p:cNvSpPr>
            <a:spLocks noGrp="1"/>
          </p:cNvSpPr>
          <p:nvPr>
            <p:ph type="title"/>
          </p:nvPr>
        </p:nvSpPr>
        <p:spPr>
          <a:xfrm>
            <a:off x="340488" y="250666"/>
            <a:ext cx="10515600" cy="1325563"/>
          </a:xfrm>
        </p:spPr>
        <p:txBody>
          <a:bodyPr/>
          <a:lstStyle/>
          <a:p>
            <a:r>
              <a:rPr lang="en-US" altLang="zh-CN" dirty="0" smtClean="0"/>
              <a:t>2.2 </a:t>
            </a:r>
            <a:r>
              <a:rPr lang="en-US" altLang="zh-CN" dirty="0">
                <a:sym typeface="+mn-ea"/>
              </a:rPr>
              <a:t>VC Theory</a:t>
            </a:r>
            <a:endParaRPr lang="en-US" altLang="zh-CN" dirty="0"/>
          </a:p>
        </p:txBody>
      </p:sp>
      <p:pic>
        <p:nvPicPr>
          <p:cNvPr id="20" name="图片 19"/>
          <p:cNvPicPr>
            <a:picLocks noChangeAspect="1"/>
          </p:cNvPicPr>
          <p:nvPr/>
        </p:nvPicPr>
        <p:blipFill rotWithShape="1">
          <a:blip r:embed="rId4"/>
          <a:srcRect l="10966" r="7223" b="1052"/>
          <a:stretch/>
        </p:blipFill>
        <p:spPr>
          <a:xfrm>
            <a:off x="6127573" y="2968051"/>
            <a:ext cx="5508000" cy="1800000"/>
          </a:xfrm>
          <a:prstGeom prst="rect">
            <a:avLst/>
          </a:prstGeom>
        </p:spPr>
      </p:pic>
      <p:pic>
        <p:nvPicPr>
          <p:cNvPr id="21" name="图片 20"/>
          <p:cNvPicPr>
            <a:picLocks noChangeAspect="1"/>
          </p:cNvPicPr>
          <p:nvPr/>
        </p:nvPicPr>
        <p:blipFill rotWithShape="1">
          <a:blip r:embed="rId5"/>
          <a:srcRect l="12215" r="7495"/>
          <a:stretch/>
        </p:blipFill>
        <p:spPr>
          <a:xfrm>
            <a:off x="340488" y="2938071"/>
            <a:ext cx="5508000" cy="1989323"/>
          </a:xfrm>
          <a:prstGeom prst="rect">
            <a:avLst/>
          </a:prstGeom>
        </p:spPr>
      </p:pic>
      <p:pic>
        <p:nvPicPr>
          <p:cNvPr id="22" name="图片 21"/>
          <p:cNvPicPr>
            <a:picLocks noChangeAspect="1"/>
          </p:cNvPicPr>
          <p:nvPr/>
        </p:nvPicPr>
        <p:blipFill rotWithShape="1">
          <a:blip r:embed="rId6"/>
          <a:srcRect t="3681" b="-3681"/>
          <a:stretch/>
        </p:blipFill>
        <p:spPr>
          <a:xfrm>
            <a:off x="988769" y="5165461"/>
            <a:ext cx="9867900" cy="977900"/>
          </a:xfrm>
          <a:prstGeom prst="rect">
            <a:avLst/>
          </a:prstGeom>
        </p:spPr>
      </p:pic>
    </p:spTree>
    <p:extLst>
      <p:ext uri="{BB962C8B-B14F-4D97-AF65-F5344CB8AC3E}">
        <p14:creationId xmlns:p14="http://schemas.microsoft.com/office/powerpoint/2010/main" val="83790047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t="709" b="-709"/>
          <a:stretch/>
        </p:blipFill>
        <p:spPr>
          <a:xfrm>
            <a:off x="1810657" y="1325049"/>
            <a:ext cx="8247743" cy="3539804"/>
          </a:xfrm>
          <a:prstGeom prst="rect">
            <a:avLst/>
          </a:prstGeom>
        </p:spPr>
      </p:pic>
      <p:sp>
        <p:nvSpPr>
          <p:cNvPr id="5" name="标题 1"/>
          <p:cNvSpPr>
            <a:spLocks noGrp="1"/>
          </p:cNvSpPr>
          <p:nvPr>
            <p:ph type="title"/>
          </p:nvPr>
        </p:nvSpPr>
        <p:spPr>
          <a:xfrm>
            <a:off x="340488" y="250666"/>
            <a:ext cx="10515600" cy="1325563"/>
          </a:xfrm>
        </p:spPr>
        <p:txBody>
          <a:bodyPr/>
          <a:lstStyle/>
          <a:p>
            <a:r>
              <a:rPr lang="en-US" altLang="zh-CN" dirty="0" smtClean="0"/>
              <a:t>2.2 </a:t>
            </a:r>
            <a:r>
              <a:rPr lang="en-US" altLang="zh-CN" dirty="0">
                <a:sym typeface="+mn-ea"/>
              </a:rPr>
              <a:t>VC Theory</a:t>
            </a:r>
            <a:endParaRPr lang="en-US" altLang="zh-CN" dirty="0"/>
          </a:p>
        </p:txBody>
      </p:sp>
      <p:pic>
        <p:nvPicPr>
          <p:cNvPr id="6" name="图片 5"/>
          <p:cNvPicPr>
            <a:picLocks noChangeAspect="1"/>
          </p:cNvPicPr>
          <p:nvPr/>
        </p:nvPicPr>
        <p:blipFill>
          <a:blip r:embed="rId4"/>
          <a:stretch>
            <a:fillRect/>
          </a:stretch>
        </p:blipFill>
        <p:spPr>
          <a:xfrm>
            <a:off x="1088572" y="4750553"/>
            <a:ext cx="9982200" cy="1981200"/>
          </a:xfrm>
          <a:prstGeom prst="rect">
            <a:avLst/>
          </a:prstGeom>
        </p:spPr>
      </p:pic>
    </p:spTree>
    <p:extLst>
      <p:ext uri="{BB962C8B-B14F-4D97-AF65-F5344CB8AC3E}">
        <p14:creationId xmlns:p14="http://schemas.microsoft.com/office/powerpoint/2010/main" val="115190707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340488" y="250666"/>
            <a:ext cx="10515600" cy="1325563"/>
          </a:xfrm>
        </p:spPr>
        <p:txBody>
          <a:bodyPr/>
          <a:lstStyle/>
          <a:p>
            <a:r>
              <a:rPr lang="en-US" altLang="zh-CN" dirty="0" smtClean="0"/>
              <a:t>2.2 </a:t>
            </a:r>
            <a:r>
              <a:rPr lang="en-US" altLang="zh-CN" dirty="0">
                <a:sym typeface="+mn-ea"/>
              </a:rPr>
              <a:t>VC Theory</a:t>
            </a:r>
            <a:endParaRPr lang="en-US" altLang="zh-CN" dirty="0"/>
          </a:p>
        </p:txBody>
      </p:sp>
      <p:sp>
        <p:nvSpPr>
          <p:cNvPr id="5" name="矩形 4"/>
          <p:cNvSpPr/>
          <p:nvPr/>
        </p:nvSpPr>
        <p:spPr>
          <a:xfrm>
            <a:off x="3065363" y="1191508"/>
            <a:ext cx="6038320" cy="769441"/>
          </a:xfrm>
          <a:prstGeom prst="rect">
            <a:avLst/>
          </a:prstGeom>
        </p:spPr>
        <p:txBody>
          <a:bodyPr wrap="none">
            <a:spAutoFit/>
          </a:bodyPr>
          <a:lstStyle/>
          <a:p>
            <a:r>
              <a:rPr lang="en-US" altLang="zh-CN" sz="4400" b="1">
                <a:solidFill>
                  <a:srgbClr val="3F663D"/>
                </a:solidFill>
                <a:latin typeface="NimbusSanL" charset="0"/>
              </a:rPr>
              <a:t>Looseness of VC Bound </a:t>
            </a:r>
            <a:endParaRPr lang="en-US" altLang="zh-CN" sz="4400" b="1">
              <a:effectLst/>
            </a:endParaRPr>
          </a:p>
        </p:txBody>
      </p:sp>
      <p:pic>
        <p:nvPicPr>
          <p:cNvPr id="6" name="图片 5"/>
          <p:cNvPicPr>
            <a:picLocks noChangeAspect="1"/>
          </p:cNvPicPr>
          <p:nvPr/>
        </p:nvPicPr>
        <p:blipFill>
          <a:blip r:embed="rId3"/>
          <a:stretch>
            <a:fillRect/>
          </a:stretch>
        </p:blipFill>
        <p:spPr>
          <a:xfrm>
            <a:off x="685799" y="1880842"/>
            <a:ext cx="11195957" cy="4708769"/>
          </a:xfrm>
          <a:prstGeom prst="rect">
            <a:avLst/>
          </a:prstGeom>
        </p:spPr>
      </p:pic>
    </p:spTree>
    <p:extLst>
      <p:ext uri="{BB962C8B-B14F-4D97-AF65-F5344CB8AC3E}">
        <p14:creationId xmlns:p14="http://schemas.microsoft.com/office/powerpoint/2010/main" val="13312385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284730" y="335280"/>
            <a:ext cx="6988175" cy="6129655"/>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t="3460"/>
          <a:stretch/>
        </p:blipFill>
        <p:spPr>
          <a:xfrm>
            <a:off x="179615" y="1747158"/>
            <a:ext cx="11800114" cy="2388446"/>
          </a:xfrm>
          <a:prstGeom prst="rect">
            <a:avLst/>
          </a:prstGeom>
        </p:spPr>
      </p:pic>
      <p:sp>
        <p:nvSpPr>
          <p:cNvPr id="5" name="标题 1"/>
          <p:cNvSpPr>
            <a:spLocks noGrp="1"/>
          </p:cNvSpPr>
          <p:nvPr>
            <p:ph type="title"/>
          </p:nvPr>
        </p:nvSpPr>
        <p:spPr>
          <a:xfrm>
            <a:off x="340488" y="250666"/>
            <a:ext cx="10515600" cy="1325563"/>
          </a:xfrm>
        </p:spPr>
        <p:txBody>
          <a:bodyPr/>
          <a:lstStyle/>
          <a:p>
            <a:r>
              <a:rPr lang="en-US" altLang="zh-CN" dirty="0" smtClean="0"/>
              <a:t>2.2 </a:t>
            </a:r>
            <a:r>
              <a:rPr lang="en-US" altLang="zh-CN" dirty="0">
                <a:sym typeface="+mn-ea"/>
              </a:rPr>
              <a:t>VC Theory</a:t>
            </a:r>
            <a:endParaRPr lang="en-US" altLang="zh-CN" dirty="0"/>
          </a:p>
        </p:txBody>
      </p:sp>
      <p:pic>
        <p:nvPicPr>
          <p:cNvPr id="6" name="图片 5"/>
          <p:cNvPicPr>
            <a:picLocks noChangeAspect="1"/>
          </p:cNvPicPr>
          <p:nvPr/>
        </p:nvPicPr>
        <p:blipFill>
          <a:blip r:embed="rId4"/>
          <a:stretch>
            <a:fillRect/>
          </a:stretch>
        </p:blipFill>
        <p:spPr>
          <a:xfrm>
            <a:off x="1240972" y="4573814"/>
            <a:ext cx="9677400" cy="1727200"/>
          </a:xfrm>
          <a:prstGeom prst="rect">
            <a:avLst/>
          </a:prstGeom>
        </p:spPr>
      </p:pic>
    </p:spTree>
    <p:extLst>
      <p:ext uri="{BB962C8B-B14F-4D97-AF65-F5344CB8AC3E}">
        <p14:creationId xmlns:p14="http://schemas.microsoft.com/office/powerpoint/2010/main" val="143362582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677635" y="1563722"/>
            <a:ext cx="10836729" cy="1816746"/>
          </a:xfrm>
          <a:prstGeom prst="rect">
            <a:avLst/>
          </a:prstGeom>
        </p:spPr>
      </p:pic>
      <p:pic>
        <p:nvPicPr>
          <p:cNvPr id="5" name="图片 4"/>
          <p:cNvPicPr>
            <a:picLocks noChangeAspect="1"/>
          </p:cNvPicPr>
          <p:nvPr/>
        </p:nvPicPr>
        <p:blipFill>
          <a:blip r:embed="rId3"/>
          <a:stretch>
            <a:fillRect/>
          </a:stretch>
        </p:blipFill>
        <p:spPr>
          <a:xfrm>
            <a:off x="1054099" y="3493374"/>
            <a:ext cx="10083800" cy="2400300"/>
          </a:xfrm>
          <a:prstGeom prst="rect">
            <a:avLst/>
          </a:prstGeom>
        </p:spPr>
      </p:pic>
      <p:sp>
        <p:nvSpPr>
          <p:cNvPr id="6" name="标题 1"/>
          <p:cNvSpPr>
            <a:spLocks noGrp="1"/>
          </p:cNvSpPr>
          <p:nvPr>
            <p:ph type="title"/>
          </p:nvPr>
        </p:nvSpPr>
        <p:spPr>
          <a:xfrm>
            <a:off x="340488" y="250666"/>
            <a:ext cx="10515600" cy="1325563"/>
          </a:xfrm>
        </p:spPr>
        <p:txBody>
          <a:bodyPr/>
          <a:lstStyle/>
          <a:p>
            <a:r>
              <a:rPr lang="en-US" altLang="zh-CN" dirty="0" smtClean="0"/>
              <a:t>2.2 </a:t>
            </a:r>
            <a:r>
              <a:rPr lang="en-US" altLang="zh-CN" dirty="0">
                <a:sym typeface="+mn-ea"/>
              </a:rPr>
              <a:t>VC Theory</a:t>
            </a:r>
            <a:endParaRPr lang="en-US" altLang="zh-CN" dirty="0"/>
          </a:p>
        </p:txBody>
      </p:sp>
      <p:pic>
        <p:nvPicPr>
          <p:cNvPr id="7" name="图片 6"/>
          <p:cNvPicPr>
            <a:picLocks noChangeAspect="1"/>
          </p:cNvPicPr>
          <p:nvPr/>
        </p:nvPicPr>
        <p:blipFill rotWithShape="1">
          <a:blip r:embed="rId4"/>
          <a:srcRect l="2294" r="2522" b="6852"/>
          <a:stretch/>
        </p:blipFill>
        <p:spPr>
          <a:xfrm>
            <a:off x="163286" y="5428352"/>
            <a:ext cx="6776357" cy="1331677"/>
          </a:xfrm>
          <a:prstGeom prst="rect">
            <a:avLst/>
          </a:prstGeom>
        </p:spPr>
      </p:pic>
    </p:spTree>
    <p:extLst>
      <p:ext uri="{BB962C8B-B14F-4D97-AF65-F5344CB8AC3E}">
        <p14:creationId xmlns:p14="http://schemas.microsoft.com/office/powerpoint/2010/main" val="1937704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0" y="1197906"/>
            <a:ext cx="12192000" cy="771933"/>
          </a:xfrm>
          <a:prstGeom prst="rect">
            <a:avLst/>
          </a:prstGeom>
        </p:spPr>
      </p:pic>
      <p:pic>
        <p:nvPicPr>
          <p:cNvPr id="5" name="图片 4"/>
          <p:cNvPicPr>
            <a:picLocks noChangeAspect="1"/>
          </p:cNvPicPr>
          <p:nvPr/>
        </p:nvPicPr>
        <p:blipFill>
          <a:blip r:embed="rId4"/>
          <a:stretch>
            <a:fillRect/>
          </a:stretch>
        </p:blipFill>
        <p:spPr>
          <a:xfrm>
            <a:off x="0" y="2062904"/>
            <a:ext cx="12192000" cy="4201763"/>
          </a:xfrm>
          <a:prstGeom prst="rect">
            <a:avLst/>
          </a:prstGeom>
        </p:spPr>
      </p:pic>
      <p:sp>
        <p:nvSpPr>
          <p:cNvPr id="6" name="标题 1"/>
          <p:cNvSpPr>
            <a:spLocks noGrp="1"/>
          </p:cNvSpPr>
          <p:nvPr>
            <p:ph type="title"/>
          </p:nvPr>
        </p:nvSpPr>
        <p:spPr>
          <a:xfrm>
            <a:off x="340488" y="250666"/>
            <a:ext cx="10515600" cy="1325563"/>
          </a:xfrm>
        </p:spPr>
        <p:txBody>
          <a:bodyPr/>
          <a:lstStyle/>
          <a:p>
            <a:r>
              <a:rPr lang="en-US" altLang="zh-CN" dirty="0" smtClean="0"/>
              <a:t>2.2 </a:t>
            </a:r>
            <a:r>
              <a:rPr lang="en-US" altLang="zh-CN" dirty="0">
                <a:sym typeface="+mn-ea"/>
              </a:rPr>
              <a:t>VC Theory</a:t>
            </a:r>
            <a:endParaRPr lang="en-US" altLang="zh-CN" dirty="0"/>
          </a:p>
        </p:txBody>
      </p:sp>
      <p:pic>
        <p:nvPicPr>
          <p:cNvPr id="7" name="图片 6"/>
          <p:cNvPicPr>
            <a:picLocks noChangeAspect="1"/>
          </p:cNvPicPr>
          <p:nvPr/>
        </p:nvPicPr>
        <p:blipFill rotWithShape="1">
          <a:blip r:embed="rId5"/>
          <a:srcRect l="16444" t="646" r="13472" b="14384"/>
          <a:stretch/>
        </p:blipFill>
        <p:spPr>
          <a:xfrm>
            <a:off x="5718875" y="4448777"/>
            <a:ext cx="6292312" cy="1815890"/>
          </a:xfrm>
          <a:prstGeom prst="rect">
            <a:avLst/>
          </a:prstGeom>
        </p:spPr>
      </p:pic>
    </p:spTree>
    <p:extLst>
      <p:ext uri="{BB962C8B-B14F-4D97-AF65-F5344CB8AC3E}">
        <p14:creationId xmlns:p14="http://schemas.microsoft.com/office/powerpoint/2010/main" val="19074067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340488" y="250666"/>
            <a:ext cx="10515600" cy="1325563"/>
          </a:xfrm>
        </p:spPr>
        <p:txBody>
          <a:bodyPr/>
          <a:lstStyle/>
          <a:p>
            <a:r>
              <a:rPr lang="en-US" altLang="zh-CN" dirty="0" smtClean="0"/>
              <a:t>2.3 </a:t>
            </a:r>
            <a:r>
              <a:rPr lang="en-US" altLang="zh-CN" dirty="0" smtClean="0">
                <a:sym typeface="+mn-ea"/>
              </a:rPr>
              <a:t>Bias</a:t>
            </a:r>
            <a:r>
              <a:rPr lang="zh-CN" altLang="en-US" dirty="0" smtClean="0">
                <a:sym typeface="+mn-ea"/>
              </a:rPr>
              <a:t> </a:t>
            </a:r>
            <a:r>
              <a:rPr lang="en-US" altLang="zh-CN" dirty="0" smtClean="0">
                <a:sym typeface="+mn-ea"/>
              </a:rPr>
              <a:t>&amp;</a:t>
            </a:r>
            <a:r>
              <a:rPr lang="zh-CN" altLang="en-US" dirty="0" smtClean="0">
                <a:sym typeface="+mn-ea"/>
              </a:rPr>
              <a:t> </a:t>
            </a:r>
            <a:r>
              <a:rPr lang="en-US" altLang="zh-CN" dirty="0" smtClean="0">
                <a:sym typeface="+mn-ea"/>
              </a:rPr>
              <a:t>Variance</a:t>
            </a:r>
            <a:endParaRPr lang="en-US" altLang="zh-CN" dirty="0"/>
          </a:p>
        </p:txBody>
      </p:sp>
      <p:pic>
        <p:nvPicPr>
          <p:cNvPr id="5" name="图片 4"/>
          <p:cNvPicPr>
            <a:picLocks noChangeAspect="1"/>
          </p:cNvPicPr>
          <p:nvPr/>
        </p:nvPicPr>
        <p:blipFill rotWithShape="1">
          <a:blip r:embed="rId3"/>
          <a:srcRect l="3060" t="4430" r="3161" b="3987"/>
          <a:stretch/>
        </p:blipFill>
        <p:spPr>
          <a:xfrm>
            <a:off x="2278253" y="1317357"/>
            <a:ext cx="6323308" cy="5160936"/>
          </a:xfrm>
          <a:prstGeom prst="rect">
            <a:avLst/>
          </a:prstGeom>
        </p:spPr>
      </p:pic>
    </p:spTree>
    <p:extLst>
      <p:ext uri="{BB962C8B-B14F-4D97-AF65-F5344CB8AC3E}">
        <p14:creationId xmlns:p14="http://schemas.microsoft.com/office/powerpoint/2010/main" val="55065763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685800" y="127000"/>
            <a:ext cx="10820400" cy="6604000"/>
          </a:xfrm>
          <a:prstGeom prst="rect">
            <a:avLst/>
          </a:prstGeom>
        </p:spPr>
      </p:pic>
    </p:spTree>
    <p:extLst>
      <p:ext uri="{BB962C8B-B14F-4D97-AF65-F5344CB8AC3E}">
        <p14:creationId xmlns:p14="http://schemas.microsoft.com/office/powerpoint/2010/main" val="53832584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622300" y="1603859"/>
            <a:ext cx="10947400" cy="4394200"/>
          </a:xfrm>
          <a:prstGeom prst="rect">
            <a:avLst/>
          </a:prstGeom>
        </p:spPr>
      </p:pic>
      <p:sp>
        <p:nvSpPr>
          <p:cNvPr id="5" name="标题 1"/>
          <p:cNvSpPr>
            <a:spLocks noGrp="1"/>
          </p:cNvSpPr>
          <p:nvPr>
            <p:ph type="title"/>
          </p:nvPr>
        </p:nvSpPr>
        <p:spPr>
          <a:xfrm>
            <a:off x="340488" y="250666"/>
            <a:ext cx="10515600" cy="1325563"/>
          </a:xfrm>
        </p:spPr>
        <p:txBody>
          <a:bodyPr/>
          <a:lstStyle/>
          <a:p>
            <a:r>
              <a:rPr lang="en-US" altLang="zh-CN" dirty="0" smtClean="0"/>
              <a:t>2.3 </a:t>
            </a:r>
            <a:r>
              <a:rPr lang="en-US" altLang="zh-CN" dirty="0" smtClean="0">
                <a:sym typeface="+mn-ea"/>
              </a:rPr>
              <a:t>Bias</a:t>
            </a:r>
            <a:r>
              <a:rPr lang="zh-CN" altLang="en-US" dirty="0" smtClean="0">
                <a:sym typeface="+mn-ea"/>
              </a:rPr>
              <a:t> </a:t>
            </a:r>
            <a:r>
              <a:rPr lang="en-US" altLang="zh-CN" dirty="0" smtClean="0">
                <a:sym typeface="+mn-ea"/>
              </a:rPr>
              <a:t>&amp;</a:t>
            </a:r>
            <a:r>
              <a:rPr lang="zh-CN" altLang="en-US" dirty="0" smtClean="0">
                <a:sym typeface="+mn-ea"/>
              </a:rPr>
              <a:t> </a:t>
            </a:r>
            <a:r>
              <a:rPr lang="en-US" altLang="zh-CN" dirty="0" smtClean="0">
                <a:sym typeface="+mn-ea"/>
              </a:rPr>
              <a:t>Variance</a:t>
            </a:r>
            <a:endParaRPr lang="en-US" altLang="zh-CN" dirty="0"/>
          </a:p>
        </p:txBody>
      </p:sp>
    </p:spTree>
    <p:extLst>
      <p:ext uri="{BB962C8B-B14F-4D97-AF65-F5344CB8AC3E}">
        <p14:creationId xmlns:p14="http://schemas.microsoft.com/office/powerpoint/2010/main" val="7502848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022888" y="1350005"/>
            <a:ext cx="9812472" cy="5507995"/>
          </a:xfrm>
          <a:prstGeom prst="rect">
            <a:avLst/>
          </a:prstGeom>
        </p:spPr>
      </p:pic>
      <p:sp>
        <p:nvSpPr>
          <p:cNvPr id="5" name="标题 1"/>
          <p:cNvSpPr>
            <a:spLocks noGrp="1"/>
          </p:cNvSpPr>
          <p:nvPr>
            <p:ph type="title"/>
          </p:nvPr>
        </p:nvSpPr>
        <p:spPr>
          <a:xfrm>
            <a:off x="340488" y="250666"/>
            <a:ext cx="10515600" cy="1325563"/>
          </a:xfrm>
        </p:spPr>
        <p:txBody>
          <a:bodyPr/>
          <a:lstStyle/>
          <a:p>
            <a:r>
              <a:rPr lang="en-US" altLang="zh-CN" dirty="0" smtClean="0"/>
              <a:t>2.3 </a:t>
            </a:r>
            <a:r>
              <a:rPr lang="en-US" altLang="zh-CN" dirty="0" smtClean="0">
                <a:sym typeface="+mn-ea"/>
              </a:rPr>
              <a:t>Bias</a:t>
            </a:r>
            <a:r>
              <a:rPr lang="zh-CN" altLang="en-US" dirty="0" smtClean="0">
                <a:sym typeface="+mn-ea"/>
              </a:rPr>
              <a:t> </a:t>
            </a:r>
            <a:r>
              <a:rPr lang="en-US" altLang="zh-CN" dirty="0" smtClean="0">
                <a:sym typeface="+mn-ea"/>
              </a:rPr>
              <a:t>&amp;</a:t>
            </a:r>
            <a:r>
              <a:rPr lang="zh-CN" altLang="en-US" dirty="0" smtClean="0">
                <a:sym typeface="+mn-ea"/>
              </a:rPr>
              <a:t> </a:t>
            </a:r>
            <a:r>
              <a:rPr lang="en-US" altLang="zh-CN" dirty="0" smtClean="0">
                <a:sym typeface="+mn-ea"/>
              </a:rPr>
              <a:t>Variance</a:t>
            </a:r>
            <a:endParaRPr lang="en-US" altLang="zh-CN" dirty="0"/>
          </a:p>
        </p:txBody>
      </p:sp>
    </p:spTree>
    <p:extLst>
      <p:ext uri="{BB962C8B-B14F-4D97-AF65-F5344CB8AC3E}">
        <p14:creationId xmlns:p14="http://schemas.microsoft.com/office/powerpoint/2010/main" val="141660683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663305" y="6349842"/>
            <a:ext cx="3293745" cy="368300"/>
          </a:xfrm>
          <a:prstGeom prst="rect">
            <a:avLst/>
          </a:prstGeom>
          <a:noFill/>
        </p:spPr>
        <p:txBody>
          <a:bodyPr wrap="none" rtlCol="0">
            <a:spAutoFit/>
          </a:bodyPr>
          <a:lstStyle/>
          <a:p>
            <a:r>
              <a:rPr lang="en-US" altLang="zh-CN"/>
              <a:t>2. Theory of Generalization</a:t>
            </a:r>
          </a:p>
        </p:txBody>
      </p:sp>
      <p:pic>
        <p:nvPicPr>
          <p:cNvPr id="3" name="图片 2"/>
          <p:cNvPicPr>
            <a:picLocks noChangeAspect="1"/>
          </p:cNvPicPr>
          <p:nvPr/>
        </p:nvPicPr>
        <p:blipFill>
          <a:blip r:embed="rId3"/>
          <a:stretch>
            <a:fillRect/>
          </a:stretch>
        </p:blipFill>
        <p:spPr>
          <a:xfrm>
            <a:off x="2448731" y="1444187"/>
            <a:ext cx="6617777" cy="4635044"/>
          </a:xfrm>
          <a:prstGeom prst="rect">
            <a:avLst/>
          </a:prstGeom>
        </p:spPr>
      </p:pic>
      <p:sp>
        <p:nvSpPr>
          <p:cNvPr id="8" name="标题 1"/>
          <p:cNvSpPr txBox="1">
            <a:spLocks/>
          </p:cNvSpPr>
          <p:nvPr/>
        </p:nvSpPr>
        <p:spPr>
          <a:xfrm>
            <a:off x="340488" y="25066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t>2.3 </a:t>
            </a:r>
            <a:r>
              <a:rPr lang="en-US" altLang="zh-CN" dirty="0">
                <a:sym typeface="+mn-ea"/>
              </a:rPr>
              <a:t>Learning Curve</a:t>
            </a:r>
            <a:endParaRPr lang="en-US" altLang="zh-CN" dirty="0"/>
          </a:p>
        </p:txBody>
      </p:sp>
    </p:spTree>
    <p:extLst>
      <p:ext uri="{BB962C8B-B14F-4D97-AF65-F5344CB8AC3E}">
        <p14:creationId xmlns:p14="http://schemas.microsoft.com/office/powerpoint/2010/main" val="170552144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2580640"/>
            <a:ext cx="9144000" cy="1181100"/>
          </a:xfrm>
        </p:spPr>
        <p:txBody>
          <a:bodyPr>
            <a:normAutofit/>
          </a:bodyPr>
          <a:lstStyle/>
          <a:p>
            <a:r>
              <a:rPr lang="en-US" altLang="zh-CN" sz="5400" dirty="0"/>
              <a:t>3. Over-fitting &amp; Validation</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455403" y="3013720"/>
            <a:ext cx="6183824" cy="584775"/>
          </a:xfrm>
          <a:prstGeom prst="rect">
            <a:avLst/>
          </a:prstGeom>
        </p:spPr>
        <p:txBody>
          <a:bodyPr wrap="square">
            <a:spAutoFit/>
          </a:bodyPr>
          <a:lstStyle/>
          <a:p>
            <a:r>
              <a:rPr lang="en-US" altLang="zh-CN" sz="3200" dirty="0" smtClean="0">
                <a:latin typeface="NimbusSanL" charset="0"/>
              </a:rPr>
              <a:t>3.2</a:t>
            </a:r>
            <a:r>
              <a:rPr lang="zh-CN" altLang="en-US" sz="3200" dirty="0">
                <a:latin typeface="NimbusSanL" charset="0"/>
              </a:rPr>
              <a:t> </a:t>
            </a:r>
            <a:r>
              <a:rPr lang="en-US" altLang="zh-CN" sz="3200" dirty="0" smtClean="0">
                <a:latin typeface="NimbusSanL" charset="0"/>
              </a:rPr>
              <a:t>T</a:t>
            </a:r>
            <a:r>
              <a:rPr lang="en-US" altLang="zh-CN" sz="3200" dirty="0" smtClean="0">
                <a:latin typeface="NimbusSanL" charset="0"/>
              </a:rPr>
              <a:t>he</a:t>
            </a:r>
            <a:r>
              <a:rPr lang="zh-CN" altLang="en-US" sz="3200" dirty="0" smtClean="0">
                <a:latin typeface="NimbusSanL" charset="0"/>
              </a:rPr>
              <a:t> </a:t>
            </a:r>
            <a:r>
              <a:rPr lang="en-US" altLang="zh-CN" sz="3200" dirty="0" smtClean="0">
                <a:latin typeface="NimbusSanL" charset="0"/>
              </a:rPr>
              <a:t>reason</a:t>
            </a:r>
            <a:r>
              <a:rPr lang="zh-CN" altLang="en-US" sz="3200" dirty="0" smtClean="0">
                <a:latin typeface="NimbusSanL" charset="0"/>
              </a:rPr>
              <a:t> </a:t>
            </a:r>
            <a:r>
              <a:rPr lang="en-US" altLang="zh-CN" sz="3200" dirty="0" smtClean="0">
                <a:latin typeface="NimbusSanL" charset="0"/>
              </a:rPr>
              <a:t>of</a:t>
            </a:r>
            <a:r>
              <a:rPr lang="zh-CN" altLang="en-US" sz="3200" dirty="0" smtClean="0">
                <a:latin typeface="NimbusSanL" charset="0"/>
              </a:rPr>
              <a:t> </a:t>
            </a:r>
            <a:r>
              <a:rPr lang="en-US" altLang="zh-CN" sz="3200" dirty="0" smtClean="0">
                <a:latin typeface="NimbusSanL" charset="0"/>
              </a:rPr>
              <a:t>over-fitting</a:t>
            </a:r>
            <a:endParaRPr lang="en-US" altLang="zh-CN" sz="3200" dirty="0">
              <a:effectLst/>
            </a:endParaRPr>
          </a:p>
        </p:txBody>
      </p:sp>
      <p:sp>
        <p:nvSpPr>
          <p:cNvPr id="5" name="矩形 4"/>
          <p:cNvSpPr/>
          <p:nvPr/>
        </p:nvSpPr>
        <p:spPr>
          <a:xfrm>
            <a:off x="5440232" y="1864437"/>
            <a:ext cx="3995646" cy="584775"/>
          </a:xfrm>
          <a:prstGeom prst="rect">
            <a:avLst/>
          </a:prstGeom>
        </p:spPr>
        <p:txBody>
          <a:bodyPr wrap="none">
            <a:spAutoFit/>
          </a:bodyPr>
          <a:lstStyle/>
          <a:p>
            <a:r>
              <a:rPr lang="en-US" altLang="zh-CN" sz="3200" dirty="0" smtClean="0">
                <a:latin typeface="NimbusSanL" charset="0"/>
              </a:rPr>
              <a:t>3.1</a:t>
            </a:r>
            <a:r>
              <a:rPr lang="zh-CN" altLang="en-US" sz="3200" dirty="0" smtClean="0">
                <a:latin typeface="NimbusSanL" charset="0"/>
              </a:rPr>
              <a:t> </a:t>
            </a:r>
            <a:r>
              <a:rPr lang="en-US" altLang="zh-CN" sz="3200" dirty="0" smtClean="0">
                <a:latin typeface="NimbusSanL" charset="0"/>
              </a:rPr>
              <a:t>What</a:t>
            </a:r>
            <a:r>
              <a:rPr lang="zh-CN" altLang="en-US" sz="3200" dirty="0" smtClean="0">
                <a:latin typeface="NimbusSanL" charset="0"/>
              </a:rPr>
              <a:t> </a:t>
            </a:r>
            <a:r>
              <a:rPr lang="en-US" altLang="zh-CN" sz="3200" dirty="0" smtClean="0">
                <a:latin typeface="NimbusSanL" charset="0"/>
              </a:rPr>
              <a:t>is</a:t>
            </a:r>
            <a:r>
              <a:rPr lang="zh-CN" altLang="en-US" sz="3200" dirty="0" smtClean="0">
                <a:latin typeface="NimbusSanL" charset="0"/>
              </a:rPr>
              <a:t> </a:t>
            </a:r>
            <a:r>
              <a:rPr lang="en-US" altLang="zh-CN" sz="3200" dirty="0" smtClean="0">
                <a:latin typeface="NimbusSanL" charset="0"/>
              </a:rPr>
              <a:t>over</a:t>
            </a:r>
            <a:r>
              <a:rPr lang="en-US" altLang="zh-CN" sz="3200" dirty="0">
                <a:latin typeface="NimbusSanL" charset="0"/>
              </a:rPr>
              <a:t>-</a:t>
            </a:r>
            <a:r>
              <a:rPr lang="en-US" altLang="zh-CN" sz="3200" dirty="0" smtClean="0">
                <a:latin typeface="NimbusSanL" charset="0"/>
              </a:rPr>
              <a:t>fitting</a:t>
            </a:r>
            <a:endParaRPr lang="en-US" altLang="zh-CN" sz="3200" dirty="0">
              <a:effectLst/>
            </a:endParaRPr>
          </a:p>
        </p:txBody>
      </p:sp>
      <p:sp>
        <p:nvSpPr>
          <p:cNvPr id="6" name="矩形 5"/>
          <p:cNvSpPr/>
          <p:nvPr/>
        </p:nvSpPr>
        <p:spPr>
          <a:xfrm>
            <a:off x="5440232" y="4173136"/>
            <a:ext cx="6446968" cy="584775"/>
          </a:xfrm>
          <a:prstGeom prst="rect">
            <a:avLst/>
          </a:prstGeom>
        </p:spPr>
        <p:txBody>
          <a:bodyPr wrap="square">
            <a:spAutoFit/>
          </a:bodyPr>
          <a:lstStyle/>
          <a:p>
            <a:r>
              <a:rPr lang="en-US" altLang="zh-CN" sz="3200" dirty="0" smtClean="0">
                <a:latin typeface="NimbusSanL" charset="0"/>
              </a:rPr>
              <a:t>3.3</a:t>
            </a:r>
            <a:r>
              <a:rPr lang="zh-CN" altLang="en-US" sz="3200" dirty="0" smtClean="0">
                <a:latin typeface="NimbusSanL" charset="0"/>
              </a:rPr>
              <a:t> </a:t>
            </a:r>
            <a:r>
              <a:rPr lang="en-US" altLang="zh-CN" sz="3200" dirty="0" smtClean="0">
                <a:latin typeface="NimbusSanL" charset="0"/>
              </a:rPr>
              <a:t>How</a:t>
            </a:r>
            <a:r>
              <a:rPr lang="zh-CN" altLang="en-US" sz="3200" dirty="0" smtClean="0">
                <a:latin typeface="NimbusSanL" charset="0"/>
              </a:rPr>
              <a:t> </a:t>
            </a:r>
            <a:r>
              <a:rPr lang="en-US" altLang="zh-CN" sz="3200" dirty="0" smtClean="0">
                <a:latin typeface="NimbusSanL" charset="0"/>
              </a:rPr>
              <a:t>to</a:t>
            </a:r>
            <a:r>
              <a:rPr lang="zh-CN" altLang="en-US" sz="3200" dirty="0" smtClean="0">
                <a:latin typeface="NimbusSanL" charset="0"/>
              </a:rPr>
              <a:t> </a:t>
            </a:r>
            <a:r>
              <a:rPr lang="en-US" altLang="zh-CN" sz="3200" dirty="0" smtClean="0">
                <a:latin typeface="NimbusSanL" charset="0"/>
              </a:rPr>
              <a:t>avoid over-fitting</a:t>
            </a:r>
            <a:endParaRPr lang="en-US" altLang="zh-CN" sz="3200" dirty="0">
              <a:effectLst/>
            </a:endParaRPr>
          </a:p>
        </p:txBody>
      </p:sp>
      <p:sp>
        <p:nvSpPr>
          <p:cNvPr id="9" name="文本框 8"/>
          <p:cNvSpPr txBox="1"/>
          <p:nvPr/>
        </p:nvSpPr>
        <p:spPr>
          <a:xfrm>
            <a:off x="1431911" y="2231299"/>
            <a:ext cx="2802241" cy="2123658"/>
          </a:xfrm>
          <a:prstGeom prst="rect">
            <a:avLst/>
          </a:prstGeom>
          <a:noFill/>
        </p:spPr>
        <p:txBody>
          <a:bodyPr wrap="none" rtlCol="0">
            <a:spAutoFit/>
          </a:bodyPr>
          <a:lstStyle/>
          <a:p>
            <a:pPr algn="ctr"/>
            <a:r>
              <a:rPr kumimoji="1" lang="en-US" altLang="zh-CN" sz="4400" dirty="0" smtClean="0"/>
              <a:t>O</a:t>
            </a:r>
            <a:r>
              <a:rPr kumimoji="1" lang="en-US" altLang="zh-CN" sz="4400" dirty="0" smtClean="0"/>
              <a:t>ver-fitting</a:t>
            </a:r>
            <a:endParaRPr kumimoji="1" lang="zh-CN" altLang="en-US" sz="4400" dirty="0" smtClean="0"/>
          </a:p>
          <a:p>
            <a:pPr algn="ctr"/>
            <a:r>
              <a:rPr kumimoji="1" lang="en-US" altLang="zh-CN" sz="4400" dirty="0" smtClean="0"/>
              <a:t>&amp;</a:t>
            </a:r>
            <a:endParaRPr kumimoji="1" lang="zh-CN" altLang="en-US" sz="4400" dirty="0" smtClean="0"/>
          </a:p>
          <a:p>
            <a:pPr algn="ctr"/>
            <a:r>
              <a:rPr kumimoji="1" lang="en-US" altLang="zh-CN" sz="4400" dirty="0" smtClean="0"/>
              <a:t>Validation</a:t>
            </a:r>
            <a:endParaRPr kumimoji="1" lang="zh-CN" altLang="en-US" sz="4400" dirty="0"/>
          </a:p>
        </p:txBody>
      </p:sp>
    </p:spTree>
    <p:extLst>
      <p:ext uri="{BB962C8B-B14F-4D97-AF65-F5344CB8AC3E}">
        <p14:creationId xmlns:p14="http://schemas.microsoft.com/office/powerpoint/2010/main" val="17902626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2580640"/>
            <a:ext cx="9144000" cy="1181100"/>
          </a:xfrm>
        </p:spPr>
        <p:txBody>
          <a:bodyPr/>
          <a:lstStyle/>
          <a:p>
            <a:r>
              <a:rPr lang="en-US" altLang="zh-CN" sz="5400"/>
              <a:t>1. Learning Problem</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663305" y="6349842"/>
            <a:ext cx="3218815" cy="368300"/>
          </a:xfrm>
          <a:prstGeom prst="rect">
            <a:avLst/>
          </a:prstGeom>
          <a:noFill/>
        </p:spPr>
        <p:txBody>
          <a:bodyPr wrap="none" rtlCol="0">
            <a:spAutoFit/>
          </a:bodyPr>
          <a:lstStyle/>
          <a:p>
            <a:r>
              <a:rPr lang="en-US" altLang="zh-CN"/>
              <a:t>3. Over-fitting &amp; Validation</a:t>
            </a:r>
          </a:p>
        </p:txBody>
      </p:sp>
      <p:pic>
        <p:nvPicPr>
          <p:cNvPr id="4" name="图片 3"/>
          <p:cNvPicPr>
            <a:picLocks noChangeAspect="1"/>
          </p:cNvPicPr>
          <p:nvPr/>
        </p:nvPicPr>
        <p:blipFill>
          <a:blip r:embed="rId3"/>
          <a:stretch>
            <a:fillRect/>
          </a:stretch>
        </p:blipFill>
        <p:spPr>
          <a:xfrm>
            <a:off x="424312" y="1853092"/>
            <a:ext cx="3719548" cy="3523136"/>
          </a:xfrm>
          <a:prstGeom prst="rect">
            <a:avLst/>
          </a:prstGeom>
        </p:spPr>
      </p:pic>
      <p:pic>
        <p:nvPicPr>
          <p:cNvPr id="8" name="图片 7"/>
          <p:cNvPicPr>
            <a:picLocks noChangeAspect="1"/>
          </p:cNvPicPr>
          <p:nvPr/>
        </p:nvPicPr>
        <p:blipFill>
          <a:blip r:embed="rId4"/>
          <a:stretch>
            <a:fillRect/>
          </a:stretch>
        </p:blipFill>
        <p:spPr>
          <a:xfrm>
            <a:off x="4286560" y="1897542"/>
            <a:ext cx="3556887" cy="3434236"/>
          </a:xfrm>
          <a:prstGeom prst="rect">
            <a:avLst/>
          </a:prstGeom>
        </p:spPr>
      </p:pic>
      <p:pic>
        <p:nvPicPr>
          <p:cNvPr id="9" name="图片 8"/>
          <p:cNvPicPr>
            <a:picLocks noChangeAspect="1"/>
          </p:cNvPicPr>
          <p:nvPr/>
        </p:nvPicPr>
        <p:blipFill>
          <a:blip r:embed="rId5"/>
          <a:stretch>
            <a:fillRect/>
          </a:stretch>
        </p:blipFill>
        <p:spPr>
          <a:xfrm>
            <a:off x="7843447" y="1853092"/>
            <a:ext cx="3962400" cy="3543300"/>
          </a:xfrm>
          <a:prstGeom prst="rect">
            <a:avLst/>
          </a:prstGeom>
        </p:spPr>
      </p:pic>
      <p:pic>
        <p:nvPicPr>
          <p:cNvPr id="10" name="图片 9"/>
          <p:cNvPicPr>
            <a:picLocks noChangeAspect="1"/>
          </p:cNvPicPr>
          <p:nvPr/>
        </p:nvPicPr>
        <p:blipFill>
          <a:blip r:embed="rId6"/>
          <a:stretch>
            <a:fillRect/>
          </a:stretch>
        </p:blipFill>
        <p:spPr>
          <a:xfrm>
            <a:off x="3105903" y="5542442"/>
            <a:ext cx="5918200" cy="838200"/>
          </a:xfrm>
          <a:prstGeom prst="rect">
            <a:avLst/>
          </a:prstGeom>
        </p:spPr>
      </p:pic>
      <p:sp>
        <p:nvSpPr>
          <p:cNvPr id="12" name="标题 1"/>
          <p:cNvSpPr txBox="1">
            <a:spLocks/>
          </p:cNvSpPr>
          <p:nvPr/>
        </p:nvSpPr>
        <p:spPr>
          <a:xfrm>
            <a:off x="340488" y="25066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t>3.1</a:t>
            </a:r>
            <a:r>
              <a:rPr lang="zh-CN" altLang="en-US" dirty="0" smtClean="0"/>
              <a:t> </a:t>
            </a:r>
            <a:r>
              <a:rPr lang="en-US" altLang="zh-CN" dirty="0" smtClean="0"/>
              <a:t>W</a:t>
            </a:r>
            <a:r>
              <a:rPr lang="en-US" altLang="zh-CN" dirty="0" smtClean="0"/>
              <a:t>hat</a:t>
            </a:r>
            <a:r>
              <a:rPr lang="zh-CN" altLang="en-US" dirty="0" smtClean="0"/>
              <a:t> </a:t>
            </a:r>
            <a:r>
              <a:rPr lang="en-US" altLang="zh-CN" dirty="0" smtClean="0"/>
              <a:t>is</a:t>
            </a:r>
            <a:r>
              <a:rPr lang="zh-CN" altLang="en-US" dirty="0" smtClean="0"/>
              <a:t> </a:t>
            </a:r>
            <a:r>
              <a:rPr lang="en-US" altLang="zh-CN" dirty="0" smtClean="0"/>
              <a:t>over-fitting</a:t>
            </a:r>
            <a:endParaRPr lang="en-US" altLang="zh-CN" dirty="0"/>
          </a:p>
        </p:txBody>
      </p:sp>
    </p:spTree>
    <p:extLst>
      <p:ext uri="{BB962C8B-B14F-4D97-AF65-F5344CB8AC3E}">
        <p14:creationId xmlns:p14="http://schemas.microsoft.com/office/powerpoint/2010/main" val="4495836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875294" y="1514685"/>
            <a:ext cx="8782545" cy="5095341"/>
          </a:xfrm>
          <a:prstGeom prst="rect">
            <a:avLst/>
          </a:prstGeom>
        </p:spPr>
      </p:pic>
      <p:sp>
        <p:nvSpPr>
          <p:cNvPr id="7" name="标题 1"/>
          <p:cNvSpPr txBox="1">
            <a:spLocks/>
          </p:cNvSpPr>
          <p:nvPr/>
        </p:nvSpPr>
        <p:spPr>
          <a:xfrm>
            <a:off x="340488" y="25066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t>3.1</a:t>
            </a:r>
            <a:r>
              <a:rPr lang="zh-CN" altLang="en-US" dirty="0" smtClean="0"/>
              <a:t> </a:t>
            </a:r>
            <a:r>
              <a:rPr lang="en-US" altLang="zh-CN" dirty="0" smtClean="0"/>
              <a:t>W</a:t>
            </a:r>
            <a:r>
              <a:rPr lang="en-US" altLang="zh-CN" dirty="0" smtClean="0"/>
              <a:t>hat</a:t>
            </a:r>
            <a:r>
              <a:rPr lang="zh-CN" altLang="en-US" dirty="0" smtClean="0"/>
              <a:t> </a:t>
            </a:r>
            <a:r>
              <a:rPr lang="en-US" altLang="zh-CN" dirty="0" smtClean="0"/>
              <a:t>is</a:t>
            </a:r>
            <a:r>
              <a:rPr lang="zh-CN" altLang="en-US" dirty="0" smtClean="0"/>
              <a:t> </a:t>
            </a:r>
            <a:r>
              <a:rPr lang="en-US" altLang="zh-CN" dirty="0" smtClean="0"/>
              <a:t>over-fitting</a:t>
            </a:r>
            <a:endParaRPr lang="en-US" altLang="zh-CN" dirty="0"/>
          </a:p>
        </p:txBody>
      </p:sp>
    </p:spTree>
    <p:extLst>
      <p:ext uri="{BB962C8B-B14F-4D97-AF65-F5344CB8AC3E}">
        <p14:creationId xmlns:p14="http://schemas.microsoft.com/office/powerpoint/2010/main" val="33586287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448637" y="1952784"/>
            <a:ext cx="11045937" cy="3397969"/>
          </a:xfrm>
          <a:prstGeom prst="rect">
            <a:avLst/>
          </a:prstGeom>
        </p:spPr>
      </p:pic>
      <p:sp>
        <p:nvSpPr>
          <p:cNvPr id="7" name="标题 1"/>
          <p:cNvSpPr txBox="1">
            <a:spLocks/>
          </p:cNvSpPr>
          <p:nvPr/>
        </p:nvSpPr>
        <p:spPr>
          <a:xfrm>
            <a:off x="340488" y="25066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t>3.1</a:t>
            </a:r>
            <a:r>
              <a:rPr lang="zh-CN" altLang="en-US" dirty="0" smtClean="0"/>
              <a:t> </a:t>
            </a:r>
            <a:r>
              <a:rPr lang="en-US" altLang="zh-CN" dirty="0" smtClean="0"/>
              <a:t>W</a:t>
            </a:r>
            <a:r>
              <a:rPr lang="en-US" altLang="zh-CN" dirty="0" smtClean="0"/>
              <a:t>hat</a:t>
            </a:r>
            <a:r>
              <a:rPr lang="zh-CN" altLang="en-US" dirty="0" smtClean="0"/>
              <a:t> </a:t>
            </a:r>
            <a:r>
              <a:rPr lang="en-US" altLang="zh-CN" dirty="0" smtClean="0"/>
              <a:t>is</a:t>
            </a:r>
            <a:r>
              <a:rPr lang="zh-CN" altLang="en-US" dirty="0" smtClean="0"/>
              <a:t> </a:t>
            </a:r>
            <a:r>
              <a:rPr lang="en-US" altLang="zh-CN" dirty="0" smtClean="0"/>
              <a:t>over-fitting</a:t>
            </a:r>
            <a:endParaRPr lang="en-US" altLang="zh-CN" dirty="0"/>
          </a:p>
        </p:txBody>
      </p:sp>
    </p:spTree>
    <p:extLst>
      <p:ext uri="{BB962C8B-B14F-4D97-AF65-F5344CB8AC3E}">
        <p14:creationId xmlns:p14="http://schemas.microsoft.com/office/powerpoint/2010/main" val="115523537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663305" y="6349842"/>
            <a:ext cx="3218815" cy="368300"/>
          </a:xfrm>
          <a:prstGeom prst="rect">
            <a:avLst/>
          </a:prstGeom>
          <a:noFill/>
        </p:spPr>
        <p:txBody>
          <a:bodyPr wrap="none" rtlCol="0">
            <a:spAutoFit/>
          </a:bodyPr>
          <a:lstStyle/>
          <a:p>
            <a:r>
              <a:rPr lang="en-US" altLang="zh-CN"/>
              <a:t>3. Over-fitting &amp; Validation</a:t>
            </a:r>
          </a:p>
        </p:txBody>
      </p:sp>
      <p:pic>
        <p:nvPicPr>
          <p:cNvPr id="2" name="图片 1"/>
          <p:cNvPicPr>
            <a:picLocks noChangeAspect="1"/>
          </p:cNvPicPr>
          <p:nvPr/>
        </p:nvPicPr>
        <p:blipFill>
          <a:blip r:embed="rId3"/>
          <a:stretch>
            <a:fillRect/>
          </a:stretch>
        </p:blipFill>
        <p:spPr>
          <a:xfrm>
            <a:off x="512736" y="1731328"/>
            <a:ext cx="6639516" cy="4403359"/>
          </a:xfrm>
          <a:prstGeom prst="rect">
            <a:avLst/>
          </a:prstGeom>
        </p:spPr>
      </p:pic>
      <p:pic>
        <p:nvPicPr>
          <p:cNvPr id="7" name="图片 6"/>
          <p:cNvPicPr>
            <a:picLocks noChangeAspect="1"/>
          </p:cNvPicPr>
          <p:nvPr/>
        </p:nvPicPr>
        <p:blipFill rotWithShape="1">
          <a:blip r:embed="rId4"/>
          <a:srcRect r="53093"/>
          <a:stretch/>
        </p:blipFill>
        <p:spPr>
          <a:xfrm>
            <a:off x="7484618" y="2458992"/>
            <a:ext cx="4012461" cy="2948029"/>
          </a:xfrm>
          <a:prstGeom prst="rect">
            <a:avLst/>
          </a:prstGeom>
        </p:spPr>
      </p:pic>
      <p:sp>
        <p:nvSpPr>
          <p:cNvPr id="8" name="标题 1"/>
          <p:cNvSpPr txBox="1">
            <a:spLocks/>
          </p:cNvSpPr>
          <p:nvPr/>
        </p:nvSpPr>
        <p:spPr>
          <a:xfrm>
            <a:off x="340488" y="25066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t>3.1</a:t>
            </a:r>
            <a:r>
              <a:rPr lang="zh-CN" altLang="en-US" dirty="0" smtClean="0"/>
              <a:t> </a:t>
            </a:r>
            <a:r>
              <a:rPr lang="en-US" altLang="zh-CN" dirty="0" smtClean="0"/>
              <a:t>W</a:t>
            </a:r>
            <a:r>
              <a:rPr lang="en-US" altLang="zh-CN" dirty="0" smtClean="0"/>
              <a:t>hat</a:t>
            </a:r>
            <a:r>
              <a:rPr lang="zh-CN" altLang="en-US" dirty="0" smtClean="0"/>
              <a:t> </a:t>
            </a:r>
            <a:r>
              <a:rPr lang="en-US" altLang="zh-CN" dirty="0" smtClean="0"/>
              <a:t>is</a:t>
            </a:r>
            <a:r>
              <a:rPr lang="zh-CN" altLang="en-US" dirty="0" smtClean="0"/>
              <a:t> </a:t>
            </a:r>
            <a:r>
              <a:rPr lang="en-US" altLang="zh-CN" dirty="0" smtClean="0"/>
              <a:t>over-fitting</a:t>
            </a:r>
            <a:endParaRPr lang="en-US" altLang="zh-CN"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066866" y="1325900"/>
            <a:ext cx="10040846" cy="5035103"/>
          </a:xfrm>
          <a:prstGeom prst="rect">
            <a:avLst/>
          </a:prstGeom>
        </p:spPr>
      </p:pic>
      <p:sp>
        <p:nvSpPr>
          <p:cNvPr id="7" name="标题 1"/>
          <p:cNvSpPr txBox="1">
            <a:spLocks/>
          </p:cNvSpPr>
          <p:nvPr/>
        </p:nvSpPr>
        <p:spPr>
          <a:xfrm>
            <a:off x="340488" y="25066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t>3.1</a:t>
            </a:r>
            <a:r>
              <a:rPr lang="zh-CN" altLang="en-US" dirty="0" smtClean="0"/>
              <a:t> </a:t>
            </a:r>
            <a:r>
              <a:rPr lang="en-US" altLang="zh-CN" dirty="0" smtClean="0"/>
              <a:t>W</a:t>
            </a:r>
            <a:r>
              <a:rPr lang="en-US" altLang="zh-CN" dirty="0" smtClean="0"/>
              <a:t>hat</a:t>
            </a:r>
            <a:r>
              <a:rPr lang="zh-CN" altLang="en-US" dirty="0" smtClean="0"/>
              <a:t> </a:t>
            </a:r>
            <a:r>
              <a:rPr lang="en-US" altLang="zh-CN" dirty="0" smtClean="0"/>
              <a:t>is</a:t>
            </a:r>
            <a:r>
              <a:rPr lang="zh-CN" altLang="en-US" dirty="0" smtClean="0"/>
              <a:t> </a:t>
            </a:r>
            <a:r>
              <a:rPr lang="en-US" altLang="zh-CN" dirty="0" smtClean="0"/>
              <a:t>over-fitting</a:t>
            </a:r>
            <a:endParaRPr lang="en-US" altLang="zh-CN" dirty="0"/>
          </a:p>
        </p:txBody>
      </p:sp>
    </p:spTree>
    <p:extLst>
      <p:ext uri="{BB962C8B-B14F-4D97-AF65-F5344CB8AC3E}">
        <p14:creationId xmlns:p14="http://schemas.microsoft.com/office/powerpoint/2010/main" val="175068325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413264" y="1529381"/>
            <a:ext cx="8905271" cy="4514958"/>
          </a:xfrm>
          <a:prstGeom prst="rect">
            <a:avLst/>
          </a:prstGeom>
        </p:spPr>
      </p:pic>
      <p:sp>
        <p:nvSpPr>
          <p:cNvPr id="7" name="标题 1"/>
          <p:cNvSpPr txBox="1">
            <a:spLocks/>
          </p:cNvSpPr>
          <p:nvPr/>
        </p:nvSpPr>
        <p:spPr>
          <a:xfrm>
            <a:off x="340488" y="25066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t>3.1</a:t>
            </a:r>
            <a:r>
              <a:rPr lang="zh-CN" altLang="en-US" dirty="0" smtClean="0"/>
              <a:t> </a:t>
            </a:r>
            <a:r>
              <a:rPr lang="en-US" altLang="zh-CN" dirty="0" smtClean="0"/>
              <a:t>W</a:t>
            </a:r>
            <a:r>
              <a:rPr lang="en-US" altLang="zh-CN" dirty="0" smtClean="0"/>
              <a:t>hat</a:t>
            </a:r>
            <a:r>
              <a:rPr lang="zh-CN" altLang="en-US" dirty="0" smtClean="0"/>
              <a:t> </a:t>
            </a:r>
            <a:r>
              <a:rPr lang="en-US" altLang="zh-CN" dirty="0" smtClean="0"/>
              <a:t>is</a:t>
            </a:r>
            <a:r>
              <a:rPr lang="zh-CN" altLang="en-US" dirty="0" smtClean="0"/>
              <a:t> </a:t>
            </a:r>
            <a:r>
              <a:rPr lang="en-US" altLang="zh-CN" dirty="0" smtClean="0"/>
              <a:t>over-fitting</a:t>
            </a:r>
            <a:endParaRPr lang="en-US" altLang="zh-CN" dirty="0"/>
          </a:p>
        </p:txBody>
      </p:sp>
    </p:spTree>
    <p:extLst>
      <p:ext uri="{BB962C8B-B14F-4D97-AF65-F5344CB8AC3E}">
        <p14:creationId xmlns:p14="http://schemas.microsoft.com/office/powerpoint/2010/main" val="69333630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b="11817"/>
          <a:stretch/>
        </p:blipFill>
        <p:spPr>
          <a:xfrm>
            <a:off x="1317355" y="1375763"/>
            <a:ext cx="9240517" cy="4684074"/>
          </a:xfrm>
          <a:prstGeom prst="rect">
            <a:avLst/>
          </a:prstGeom>
        </p:spPr>
      </p:pic>
      <p:pic>
        <p:nvPicPr>
          <p:cNvPr id="3" name="图片 2"/>
          <p:cNvPicPr>
            <a:picLocks noChangeAspect="1"/>
          </p:cNvPicPr>
          <p:nvPr/>
        </p:nvPicPr>
        <p:blipFill>
          <a:blip r:embed="rId3"/>
          <a:stretch>
            <a:fillRect/>
          </a:stretch>
        </p:blipFill>
        <p:spPr>
          <a:xfrm>
            <a:off x="1277318" y="5549362"/>
            <a:ext cx="9296400" cy="1028700"/>
          </a:xfrm>
          <a:prstGeom prst="rect">
            <a:avLst/>
          </a:prstGeom>
        </p:spPr>
      </p:pic>
      <p:sp>
        <p:nvSpPr>
          <p:cNvPr id="7" name="标题 1"/>
          <p:cNvSpPr txBox="1">
            <a:spLocks/>
          </p:cNvSpPr>
          <p:nvPr/>
        </p:nvSpPr>
        <p:spPr>
          <a:xfrm>
            <a:off x="340488" y="25066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t>3.2</a:t>
            </a:r>
            <a:r>
              <a:rPr lang="zh-CN" altLang="en-US" dirty="0" smtClean="0"/>
              <a:t> </a:t>
            </a:r>
            <a:r>
              <a:rPr lang="en-US" altLang="zh-CN" dirty="0" smtClean="0"/>
              <a:t>T</a:t>
            </a:r>
            <a:r>
              <a:rPr lang="en-US" altLang="zh-CN" dirty="0" smtClean="0"/>
              <a:t>he</a:t>
            </a:r>
            <a:r>
              <a:rPr lang="zh-CN" altLang="en-US" dirty="0" smtClean="0"/>
              <a:t> </a:t>
            </a:r>
            <a:r>
              <a:rPr lang="en-US" altLang="zh-CN" dirty="0" smtClean="0"/>
              <a:t>reason</a:t>
            </a:r>
            <a:r>
              <a:rPr lang="zh-CN" altLang="en-US" dirty="0" smtClean="0"/>
              <a:t> </a:t>
            </a:r>
            <a:r>
              <a:rPr lang="en-US" altLang="zh-CN" dirty="0" smtClean="0"/>
              <a:t>of</a:t>
            </a:r>
            <a:r>
              <a:rPr lang="zh-CN" altLang="en-US" dirty="0" smtClean="0"/>
              <a:t> </a:t>
            </a:r>
            <a:r>
              <a:rPr lang="en-US" altLang="zh-CN" dirty="0" smtClean="0"/>
              <a:t>over-fitting</a:t>
            </a:r>
            <a:endParaRPr lang="en-US" altLang="zh-CN" dirty="0"/>
          </a:p>
        </p:txBody>
      </p:sp>
    </p:spTree>
    <p:extLst>
      <p:ext uri="{BB962C8B-B14F-4D97-AF65-F5344CB8AC3E}">
        <p14:creationId xmlns:p14="http://schemas.microsoft.com/office/powerpoint/2010/main" val="101697457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658161" y="314212"/>
            <a:ext cx="10933418" cy="6330428"/>
          </a:xfrm>
          <a:prstGeom prst="rect">
            <a:avLst/>
          </a:prstGeom>
        </p:spPr>
      </p:pic>
    </p:spTree>
    <p:extLst>
      <p:ext uri="{BB962C8B-B14F-4D97-AF65-F5344CB8AC3E}">
        <p14:creationId xmlns:p14="http://schemas.microsoft.com/office/powerpoint/2010/main" val="133416131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483804" y="1575819"/>
            <a:ext cx="10998631" cy="4668557"/>
          </a:xfrm>
          <a:prstGeom prst="rect">
            <a:avLst/>
          </a:prstGeom>
        </p:spPr>
      </p:pic>
      <p:sp>
        <p:nvSpPr>
          <p:cNvPr id="5" name="标题 1"/>
          <p:cNvSpPr txBox="1">
            <a:spLocks/>
          </p:cNvSpPr>
          <p:nvPr/>
        </p:nvSpPr>
        <p:spPr>
          <a:xfrm>
            <a:off x="340488" y="25066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t>3.2</a:t>
            </a:r>
            <a:r>
              <a:rPr lang="zh-CN" altLang="en-US" dirty="0" smtClean="0"/>
              <a:t> </a:t>
            </a:r>
            <a:r>
              <a:rPr lang="en-US" altLang="zh-CN" dirty="0" smtClean="0"/>
              <a:t>T</a:t>
            </a:r>
            <a:r>
              <a:rPr lang="en-US" altLang="zh-CN" dirty="0" smtClean="0"/>
              <a:t>he</a:t>
            </a:r>
            <a:r>
              <a:rPr lang="zh-CN" altLang="en-US" dirty="0" smtClean="0"/>
              <a:t> </a:t>
            </a:r>
            <a:r>
              <a:rPr lang="en-US" altLang="zh-CN" dirty="0" smtClean="0"/>
              <a:t>reason</a:t>
            </a:r>
            <a:r>
              <a:rPr lang="zh-CN" altLang="en-US" dirty="0" smtClean="0"/>
              <a:t> </a:t>
            </a:r>
            <a:r>
              <a:rPr lang="en-US" altLang="zh-CN" dirty="0" smtClean="0"/>
              <a:t>of</a:t>
            </a:r>
            <a:r>
              <a:rPr lang="zh-CN" altLang="en-US" dirty="0" smtClean="0"/>
              <a:t> </a:t>
            </a:r>
            <a:r>
              <a:rPr lang="en-US" altLang="zh-CN" dirty="0" smtClean="0"/>
              <a:t>over-fitting</a:t>
            </a:r>
            <a:endParaRPr lang="en-US" altLang="zh-CN" dirty="0"/>
          </a:p>
        </p:txBody>
      </p:sp>
    </p:spTree>
    <p:extLst>
      <p:ext uri="{BB962C8B-B14F-4D97-AF65-F5344CB8AC3E}">
        <p14:creationId xmlns:p14="http://schemas.microsoft.com/office/powerpoint/2010/main" val="73580465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42441" y="1669335"/>
            <a:ext cx="11329261" cy="1200329"/>
          </a:xfrm>
          <a:prstGeom prst="rect">
            <a:avLst/>
          </a:prstGeom>
        </p:spPr>
        <p:txBody>
          <a:bodyPr wrap="square">
            <a:spAutoFit/>
          </a:bodyPr>
          <a:lstStyle/>
          <a:p>
            <a:pPr algn="just"/>
            <a:r>
              <a:rPr lang="en-US" altLang="zh-CN" sz="3600" dirty="0">
                <a:solidFill>
                  <a:prstClr val="black"/>
                </a:solidFill>
                <a:latin typeface="ComputerModernRoman" charset="0"/>
              </a:rPr>
              <a:t>The‭ ‬error‭ ‬incurred‭ ‬by‭ ‬an‭ ‬oracle‭ ‬making‭ ‬predictions‭ ‬from‭ ‬the‭ ‬</a:t>
            </a:r>
            <a:r>
              <a:rPr lang="en-US" altLang="zh-CN" sz="3600" dirty="0" smtClean="0">
                <a:solidFill>
                  <a:prstClr val="black"/>
                </a:solidFill>
                <a:latin typeface="ComputerModernRoman" charset="0"/>
              </a:rPr>
              <a:t>true</a:t>
            </a:r>
            <a:r>
              <a:rPr lang="zh-CN" altLang="en-US" sz="3600" dirty="0" smtClean="0">
                <a:solidFill>
                  <a:prstClr val="black"/>
                </a:solidFill>
                <a:latin typeface="ComputerModernRoman" charset="0"/>
              </a:rPr>
              <a:t> </a:t>
            </a:r>
            <a:r>
              <a:rPr lang="en-US" altLang="zh-CN" sz="3600" dirty="0" smtClean="0">
                <a:solidFill>
                  <a:prstClr val="black"/>
                </a:solidFill>
                <a:latin typeface="ComputerModernRoman" charset="0"/>
              </a:rPr>
              <a:t>distribution</a:t>
            </a:r>
            <a:r>
              <a:rPr lang="en-US" altLang="zh-CN" sz="3600" dirty="0">
                <a:solidFill>
                  <a:prstClr val="black"/>
                </a:solidFill>
                <a:latin typeface="ComputerModernRoman" charset="0"/>
              </a:rPr>
              <a:t>‭ </a:t>
            </a:r>
            <a:r>
              <a:rPr lang="en-US" altLang="zh-CN" sz="3600" i="1" dirty="0">
                <a:solidFill>
                  <a:prstClr val="black"/>
                </a:solidFill>
                <a:latin typeface="CMMI10" charset="0"/>
              </a:rPr>
              <a:t>p</a:t>
            </a:r>
            <a:r>
              <a:rPr lang="en-US" altLang="zh-CN" sz="3600" dirty="0">
                <a:solidFill>
                  <a:prstClr val="black"/>
                </a:solidFill>
                <a:latin typeface="CMR10" charset="0"/>
              </a:rPr>
              <a:t>‭(</a:t>
            </a:r>
            <a:r>
              <a:rPr lang="en-US" altLang="zh-CN" sz="3600" b="1" i="1" dirty="0">
                <a:solidFill>
                  <a:prstClr val="black"/>
                </a:solidFill>
                <a:latin typeface="CMMIB10" charset="0"/>
              </a:rPr>
              <a:t>‭x</a:t>
            </a:r>
            <a:r>
              <a:rPr lang="en-US" altLang="zh-CN" sz="3600" i="1" dirty="0">
                <a:solidFill>
                  <a:prstClr val="black"/>
                </a:solidFill>
                <a:latin typeface="CMMI10" charset="0"/>
              </a:rPr>
              <a:t>‬‬,‭ ‬y</a:t>
            </a:r>
            <a:r>
              <a:rPr lang="en-US" altLang="zh-CN" sz="3600" dirty="0">
                <a:solidFill>
                  <a:prstClr val="black"/>
                </a:solidFill>
                <a:latin typeface="CMR10" charset="0"/>
              </a:rPr>
              <a:t>‭)‭ </a:t>
            </a:r>
            <a:r>
              <a:rPr lang="en-US" altLang="zh-CN" sz="3600" dirty="0">
                <a:solidFill>
                  <a:prstClr val="black"/>
                </a:solidFill>
                <a:latin typeface="ComputerModernRoman" charset="0"/>
              </a:rPr>
              <a:t>‬‬‬is‭ ‬called‭ ‬the‭ </a:t>
            </a:r>
            <a:r>
              <a:rPr lang="en-US" altLang="zh-CN" sz="3600" b="1" dirty="0">
                <a:solidFill>
                  <a:prstClr val="black"/>
                </a:solidFill>
                <a:latin typeface="ComputerModernBoldExtended" charset="0"/>
              </a:rPr>
              <a:t>Bayes‭ ‬error‬</a:t>
            </a:r>
            <a:endParaRPr lang="zh-CN" altLang="en-US" sz="3600" dirty="0"/>
          </a:p>
        </p:txBody>
      </p:sp>
      <p:sp>
        <p:nvSpPr>
          <p:cNvPr id="3" name="标题 1"/>
          <p:cNvSpPr txBox="1">
            <a:spLocks/>
          </p:cNvSpPr>
          <p:nvPr/>
        </p:nvSpPr>
        <p:spPr>
          <a:xfrm>
            <a:off x="340488" y="25066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t>3.2</a:t>
            </a:r>
            <a:r>
              <a:rPr lang="zh-CN" altLang="en-US" dirty="0" smtClean="0"/>
              <a:t> </a:t>
            </a:r>
            <a:r>
              <a:rPr lang="en-US" altLang="zh-CN" dirty="0" smtClean="0"/>
              <a:t>T</a:t>
            </a:r>
            <a:r>
              <a:rPr lang="en-US" altLang="zh-CN" dirty="0" smtClean="0"/>
              <a:t>he</a:t>
            </a:r>
            <a:r>
              <a:rPr lang="zh-CN" altLang="en-US" dirty="0" smtClean="0"/>
              <a:t> </a:t>
            </a:r>
            <a:r>
              <a:rPr lang="en-US" altLang="zh-CN" dirty="0" smtClean="0"/>
              <a:t>reason</a:t>
            </a:r>
            <a:r>
              <a:rPr lang="zh-CN" altLang="en-US" dirty="0" smtClean="0"/>
              <a:t> </a:t>
            </a:r>
            <a:r>
              <a:rPr lang="en-US" altLang="zh-CN" dirty="0" smtClean="0"/>
              <a:t>of</a:t>
            </a:r>
            <a:r>
              <a:rPr lang="zh-CN" altLang="en-US" dirty="0" smtClean="0"/>
              <a:t> </a:t>
            </a:r>
            <a:r>
              <a:rPr lang="en-US" altLang="zh-CN" dirty="0" smtClean="0"/>
              <a:t>over-fitting</a:t>
            </a:r>
            <a:endParaRPr lang="en-US" altLang="zh-CN" dirty="0"/>
          </a:p>
        </p:txBody>
      </p:sp>
    </p:spTree>
    <p:extLst>
      <p:ext uri="{BB962C8B-B14F-4D97-AF65-F5344CB8AC3E}">
        <p14:creationId xmlns:p14="http://schemas.microsoft.com/office/powerpoint/2010/main" val="18756466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324027" y="2610766"/>
            <a:ext cx="8431078" cy="584775"/>
          </a:xfrm>
          <a:prstGeom prst="rect">
            <a:avLst/>
          </a:prstGeom>
        </p:spPr>
        <p:txBody>
          <a:bodyPr wrap="square">
            <a:spAutoFit/>
          </a:bodyPr>
          <a:lstStyle/>
          <a:p>
            <a:r>
              <a:rPr lang="en-US" altLang="zh-CN" sz="3200" dirty="0" smtClean="0">
                <a:latin typeface="NimbusSanL" charset="0"/>
              </a:rPr>
              <a:t>1.2</a:t>
            </a:r>
            <a:r>
              <a:rPr lang="zh-CN" altLang="en-US" sz="3200" dirty="0" smtClean="0">
                <a:latin typeface="NimbusSanL" charset="0"/>
              </a:rPr>
              <a:t> </a:t>
            </a:r>
            <a:r>
              <a:rPr lang="en-US" altLang="zh-CN" sz="3200" dirty="0" smtClean="0">
                <a:latin typeface="NimbusSanL" charset="0"/>
              </a:rPr>
              <a:t>Key </a:t>
            </a:r>
            <a:r>
              <a:rPr lang="en-US" altLang="zh-CN" sz="3200" dirty="0">
                <a:latin typeface="NimbusSanL" charset="0"/>
              </a:rPr>
              <a:t>Essence of Machine Learning </a:t>
            </a:r>
            <a:endParaRPr lang="en-US" altLang="zh-CN" sz="3200" dirty="0">
              <a:effectLst/>
            </a:endParaRPr>
          </a:p>
        </p:txBody>
      </p:sp>
      <p:sp>
        <p:nvSpPr>
          <p:cNvPr id="5" name="矩形 4"/>
          <p:cNvSpPr/>
          <p:nvPr/>
        </p:nvSpPr>
        <p:spPr>
          <a:xfrm>
            <a:off x="4308856" y="1461483"/>
            <a:ext cx="5183470" cy="584775"/>
          </a:xfrm>
          <a:prstGeom prst="rect">
            <a:avLst/>
          </a:prstGeom>
        </p:spPr>
        <p:txBody>
          <a:bodyPr wrap="none">
            <a:spAutoFit/>
          </a:bodyPr>
          <a:lstStyle/>
          <a:p>
            <a:r>
              <a:rPr lang="en-US" altLang="zh-CN" sz="3200" dirty="0" smtClean="0">
                <a:latin typeface="NimbusSanL" charset="0"/>
              </a:rPr>
              <a:t>1.1</a:t>
            </a:r>
            <a:r>
              <a:rPr lang="zh-CN" altLang="en-US" sz="3200" dirty="0" smtClean="0">
                <a:latin typeface="NimbusSanL" charset="0"/>
              </a:rPr>
              <a:t> </a:t>
            </a:r>
            <a:r>
              <a:rPr lang="en-US" altLang="zh-CN" sz="3200" dirty="0" smtClean="0">
                <a:latin typeface="NimbusSanL" charset="0"/>
              </a:rPr>
              <a:t>W</a:t>
            </a:r>
            <a:r>
              <a:rPr lang="en-US" altLang="zh-CN" sz="3200" dirty="0" smtClean="0">
                <a:latin typeface="NimbusSanL" charset="0"/>
              </a:rPr>
              <a:t>hat</a:t>
            </a:r>
            <a:r>
              <a:rPr lang="zh-CN" altLang="en-US" sz="3200" dirty="0" smtClean="0">
                <a:latin typeface="NimbusSanL" charset="0"/>
              </a:rPr>
              <a:t> </a:t>
            </a:r>
            <a:r>
              <a:rPr lang="en-US" altLang="zh-CN" sz="3200" dirty="0" smtClean="0">
                <a:latin typeface="NimbusSanL" charset="0"/>
              </a:rPr>
              <a:t>is</a:t>
            </a:r>
            <a:r>
              <a:rPr lang="zh-CN" altLang="en-US" sz="3200" dirty="0" smtClean="0">
                <a:latin typeface="NimbusSanL" charset="0"/>
              </a:rPr>
              <a:t> </a:t>
            </a:r>
            <a:r>
              <a:rPr lang="en-US" altLang="zh-CN" sz="3200" dirty="0" smtClean="0">
                <a:latin typeface="NimbusSanL" charset="0"/>
              </a:rPr>
              <a:t>Machine</a:t>
            </a:r>
            <a:r>
              <a:rPr lang="zh-CN" altLang="en-US" sz="3200" dirty="0" smtClean="0">
                <a:latin typeface="NimbusSanL" charset="0"/>
              </a:rPr>
              <a:t> </a:t>
            </a:r>
            <a:r>
              <a:rPr lang="en-US" altLang="zh-CN" sz="3200" dirty="0" smtClean="0">
                <a:latin typeface="NimbusSanL" charset="0"/>
              </a:rPr>
              <a:t>Learning</a:t>
            </a:r>
            <a:endParaRPr lang="en-US" altLang="zh-CN" sz="3200" dirty="0">
              <a:effectLst/>
            </a:endParaRPr>
          </a:p>
        </p:txBody>
      </p:sp>
      <p:sp>
        <p:nvSpPr>
          <p:cNvPr id="6" name="矩形 5"/>
          <p:cNvSpPr/>
          <p:nvPr/>
        </p:nvSpPr>
        <p:spPr>
          <a:xfrm>
            <a:off x="4308856" y="3770182"/>
            <a:ext cx="4605629" cy="584775"/>
          </a:xfrm>
          <a:prstGeom prst="rect">
            <a:avLst/>
          </a:prstGeom>
        </p:spPr>
        <p:txBody>
          <a:bodyPr wrap="square">
            <a:spAutoFit/>
          </a:bodyPr>
          <a:lstStyle/>
          <a:p>
            <a:r>
              <a:rPr lang="en-US" altLang="zh-CN" sz="3200" dirty="0" smtClean="0">
                <a:latin typeface="NimbusSanL" charset="0"/>
              </a:rPr>
              <a:t>1.3</a:t>
            </a:r>
            <a:r>
              <a:rPr lang="zh-CN" altLang="en-US" sz="3200" dirty="0" smtClean="0">
                <a:latin typeface="NimbusSanL" charset="0"/>
              </a:rPr>
              <a:t> </a:t>
            </a:r>
            <a:r>
              <a:rPr lang="en-US" altLang="zh-CN" sz="3200" dirty="0" smtClean="0">
                <a:latin typeface="NimbusSanL" charset="0"/>
              </a:rPr>
              <a:t>Learning</a:t>
            </a:r>
            <a:r>
              <a:rPr lang="zh-CN" altLang="en-US" sz="3200" dirty="0" smtClean="0">
                <a:latin typeface="NimbusSanL" charset="0"/>
              </a:rPr>
              <a:t> </a:t>
            </a:r>
            <a:r>
              <a:rPr lang="en-US" altLang="zh-CN" sz="3200" dirty="0" smtClean="0">
                <a:latin typeface="NimbusSanL" charset="0"/>
              </a:rPr>
              <a:t>Flow</a:t>
            </a:r>
            <a:endParaRPr lang="en-US" altLang="zh-CN" sz="3200" dirty="0">
              <a:effectLst/>
            </a:endParaRPr>
          </a:p>
        </p:txBody>
      </p:sp>
      <p:sp>
        <p:nvSpPr>
          <p:cNvPr id="7" name="矩形 6"/>
          <p:cNvSpPr/>
          <p:nvPr/>
        </p:nvSpPr>
        <p:spPr>
          <a:xfrm>
            <a:off x="4308857" y="4919465"/>
            <a:ext cx="4605629" cy="584775"/>
          </a:xfrm>
          <a:prstGeom prst="rect">
            <a:avLst/>
          </a:prstGeom>
        </p:spPr>
        <p:txBody>
          <a:bodyPr wrap="square">
            <a:spAutoFit/>
          </a:bodyPr>
          <a:lstStyle/>
          <a:p>
            <a:r>
              <a:rPr lang="en-US" altLang="zh-CN" sz="3200" dirty="0" smtClean="0">
                <a:latin typeface="NimbusSanL" charset="0"/>
              </a:rPr>
              <a:t>1.4</a:t>
            </a:r>
            <a:r>
              <a:rPr lang="zh-CN" altLang="en-US" sz="3200" dirty="0" smtClean="0">
                <a:latin typeface="NimbusSanL" charset="0"/>
              </a:rPr>
              <a:t> </a:t>
            </a:r>
            <a:r>
              <a:rPr lang="en-US" altLang="zh-CN" sz="3200" dirty="0" smtClean="0">
                <a:latin typeface="NimbusSanL" charset="0"/>
              </a:rPr>
              <a:t>Type</a:t>
            </a:r>
            <a:r>
              <a:rPr lang="zh-CN" altLang="en-US" sz="3200" dirty="0" smtClean="0">
                <a:latin typeface="NimbusSanL" charset="0"/>
              </a:rPr>
              <a:t> </a:t>
            </a:r>
            <a:r>
              <a:rPr lang="en-US" altLang="zh-CN" sz="3200" dirty="0">
                <a:latin typeface="NimbusSanL" charset="0"/>
              </a:rPr>
              <a:t>of</a:t>
            </a:r>
            <a:r>
              <a:rPr lang="zh-CN" altLang="en-US" sz="3200" dirty="0">
                <a:latin typeface="NimbusSanL" charset="0"/>
              </a:rPr>
              <a:t> </a:t>
            </a:r>
            <a:r>
              <a:rPr lang="en-US" altLang="zh-CN" sz="3200" dirty="0">
                <a:latin typeface="NimbusSanL" charset="0"/>
              </a:rPr>
              <a:t>Learning</a:t>
            </a:r>
          </a:p>
        </p:txBody>
      </p:sp>
      <p:sp>
        <p:nvSpPr>
          <p:cNvPr id="9" name="文本框 8"/>
          <p:cNvSpPr txBox="1"/>
          <p:nvPr/>
        </p:nvSpPr>
        <p:spPr>
          <a:xfrm>
            <a:off x="1084881" y="2374221"/>
            <a:ext cx="2287806" cy="1446550"/>
          </a:xfrm>
          <a:prstGeom prst="rect">
            <a:avLst/>
          </a:prstGeom>
          <a:noFill/>
        </p:spPr>
        <p:txBody>
          <a:bodyPr wrap="none" rtlCol="0">
            <a:spAutoFit/>
          </a:bodyPr>
          <a:lstStyle/>
          <a:p>
            <a:r>
              <a:rPr kumimoji="1" lang="en-US" altLang="zh-CN" sz="4400" dirty="0" smtClean="0"/>
              <a:t>Learning</a:t>
            </a:r>
            <a:r>
              <a:rPr kumimoji="1" lang="zh-CN" altLang="en-US" sz="4400" dirty="0" smtClean="0"/>
              <a:t> </a:t>
            </a:r>
          </a:p>
          <a:p>
            <a:r>
              <a:rPr kumimoji="1" lang="en-US" altLang="zh-CN" sz="4400" dirty="0" smtClean="0"/>
              <a:t>Problem</a:t>
            </a:r>
            <a:endParaRPr kumimoji="1" lang="zh-CN" altLang="en-US" sz="4400" dirty="0"/>
          </a:p>
        </p:txBody>
      </p:sp>
    </p:spTree>
    <p:extLst>
      <p:ext uri="{BB962C8B-B14F-4D97-AF65-F5344CB8AC3E}">
        <p14:creationId xmlns:p14="http://schemas.microsoft.com/office/powerpoint/2010/main" val="184867394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226917" y="1576229"/>
            <a:ext cx="9958086" cy="4666704"/>
          </a:xfrm>
          <a:prstGeom prst="rect">
            <a:avLst/>
          </a:prstGeom>
        </p:spPr>
      </p:pic>
      <p:sp>
        <p:nvSpPr>
          <p:cNvPr id="5" name="矩形 4"/>
          <p:cNvSpPr/>
          <p:nvPr/>
        </p:nvSpPr>
        <p:spPr>
          <a:xfrm>
            <a:off x="6088283" y="4722470"/>
            <a:ext cx="5636871" cy="1990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标题 1"/>
          <p:cNvSpPr txBox="1">
            <a:spLocks/>
          </p:cNvSpPr>
          <p:nvPr/>
        </p:nvSpPr>
        <p:spPr>
          <a:xfrm>
            <a:off x="340488" y="25066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t>3.2</a:t>
            </a:r>
            <a:r>
              <a:rPr lang="zh-CN" altLang="en-US" dirty="0" smtClean="0"/>
              <a:t> </a:t>
            </a:r>
            <a:r>
              <a:rPr lang="en-US" altLang="zh-CN" dirty="0" smtClean="0"/>
              <a:t>T</a:t>
            </a:r>
            <a:r>
              <a:rPr lang="en-US" altLang="zh-CN" dirty="0" smtClean="0"/>
              <a:t>he</a:t>
            </a:r>
            <a:r>
              <a:rPr lang="zh-CN" altLang="en-US" dirty="0" smtClean="0"/>
              <a:t> </a:t>
            </a:r>
            <a:r>
              <a:rPr lang="en-US" altLang="zh-CN" dirty="0" smtClean="0"/>
              <a:t>reason</a:t>
            </a:r>
            <a:r>
              <a:rPr lang="zh-CN" altLang="en-US" dirty="0" smtClean="0"/>
              <a:t> </a:t>
            </a:r>
            <a:r>
              <a:rPr lang="en-US" altLang="zh-CN" dirty="0" smtClean="0"/>
              <a:t>of</a:t>
            </a:r>
            <a:r>
              <a:rPr lang="zh-CN" altLang="en-US" dirty="0" smtClean="0"/>
              <a:t> </a:t>
            </a:r>
            <a:r>
              <a:rPr lang="en-US" altLang="zh-CN" dirty="0" smtClean="0"/>
              <a:t>over-fitting</a:t>
            </a:r>
            <a:endParaRPr lang="en-US" altLang="zh-CN" dirty="0"/>
          </a:p>
        </p:txBody>
      </p:sp>
    </p:spTree>
    <p:extLst>
      <p:ext uri="{BB962C8B-B14F-4D97-AF65-F5344CB8AC3E}">
        <p14:creationId xmlns:p14="http://schemas.microsoft.com/office/powerpoint/2010/main" val="25763126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srcRect t="1521"/>
          <a:stretch/>
        </p:blipFill>
        <p:spPr>
          <a:xfrm>
            <a:off x="681924" y="1487836"/>
            <a:ext cx="10518183" cy="4830532"/>
          </a:xfrm>
          <a:prstGeom prst="rect">
            <a:avLst/>
          </a:prstGeom>
        </p:spPr>
      </p:pic>
      <p:sp>
        <p:nvSpPr>
          <p:cNvPr id="8" name="标题 1"/>
          <p:cNvSpPr txBox="1">
            <a:spLocks/>
          </p:cNvSpPr>
          <p:nvPr/>
        </p:nvSpPr>
        <p:spPr>
          <a:xfrm>
            <a:off x="340488" y="25066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t>3.2</a:t>
            </a:r>
            <a:r>
              <a:rPr lang="zh-CN" altLang="en-US" dirty="0" smtClean="0"/>
              <a:t> </a:t>
            </a:r>
            <a:r>
              <a:rPr lang="en-US" altLang="zh-CN" dirty="0" smtClean="0"/>
              <a:t>T</a:t>
            </a:r>
            <a:r>
              <a:rPr lang="en-US" altLang="zh-CN" dirty="0" smtClean="0"/>
              <a:t>he</a:t>
            </a:r>
            <a:r>
              <a:rPr lang="zh-CN" altLang="en-US" dirty="0" smtClean="0"/>
              <a:t> </a:t>
            </a:r>
            <a:r>
              <a:rPr lang="en-US" altLang="zh-CN" dirty="0" smtClean="0"/>
              <a:t>reason</a:t>
            </a:r>
            <a:r>
              <a:rPr lang="zh-CN" altLang="en-US" dirty="0" smtClean="0"/>
              <a:t> </a:t>
            </a:r>
            <a:r>
              <a:rPr lang="en-US" altLang="zh-CN" dirty="0" smtClean="0"/>
              <a:t>of</a:t>
            </a:r>
            <a:r>
              <a:rPr lang="zh-CN" altLang="en-US" dirty="0" smtClean="0"/>
              <a:t> </a:t>
            </a:r>
            <a:r>
              <a:rPr lang="en-US" altLang="zh-CN" dirty="0" smtClean="0"/>
              <a:t>over-fitting</a:t>
            </a:r>
            <a:endParaRPr lang="en-US" altLang="zh-CN" dirty="0"/>
          </a:p>
        </p:txBody>
      </p:sp>
    </p:spTree>
    <p:extLst>
      <p:ext uri="{BB962C8B-B14F-4D97-AF65-F5344CB8AC3E}">
        <p14:creationId xmlns:p14="http://schemas.microsoft.com/office/powerpoint/2010/main" val="32595777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srcRect l="535" t="225" r="-535" b="18870"/>
          <a:stretch/>
        </p:blipFill>
        <p:spPr>
          <a:xfrm>
            <a:off x="251574" y="511443"/>
            <a:ext cx="11595861" cy="5548393"/>
          </a:xfrm>
          <a:prstGeom prst="rect">
            <a:avLst/>
          </a:prstGeom>
        </p:spPr>
      </p:pic>
    </p:spTree>
    <p:extLst>
      <p:ext uri="{BB962C8B-B14F-4D97-AF65-F5344CB8AC3E}">
        <p14:creationId xmlns:p14="http://schemas.microsoft.com/office/powerpoint/2010/main" val="116171475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srcRect l="535" t="225" r="-535" b="18870"/>
          <a:stretch/>
        </p:blipFill>
        <p:spPr>
          <a:xfrm>
            <a:off x="251574" y="511443"/>
            <a:ext cx="11595861" cy="5548393"/>
          </a:xfrm>
          <a:prstGeom prst="rect">
            <a:avLst/>
          </a:prstGeom>
        </p:spPr>
      </p:pic>
      <p:pic>
        <p:nvPicPr>
          <p:cNvPr id="4" name="图片 3"/>
          <p:cNvPicPr>
            <a:picLocks noChangeAspect="1"/>
          </p:cNvPicPr>
          <p:nvPr/>
        </p:nvPicPr>
        <p:blipFill rotWithShape="1">
          <a:blip r:embed="rId3"/>
          <a:srcRect l="1223" r="8963"/>
          <a:stretch/>
        </p:blipFill>
        <p:spPr>
          <a:xfrm>
            <a:off x="6850250" y="4895742"/>
            <a:ext cx="4881967" cy="1778000"/>
          </a:xfrm>
          <a:prstGeom prst="rect">
            <a:avLst/>
          </a:prstGeom>
        </p:spPr>
      </p:pic>
    </p:spTree>
    <p:extLst>
      <p:ext uri="{BB962C8B-B14F-4D97-AF65-F5344CB8AC3E}">
        <p14:creationId xmlns:p14="http://schemas.microsoft.com/office/powerpoint/2010/main" val="119111922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42441" y="1669335"/>
            <a:ext cx="11329261" cy="1200329"/>
          </a:xfrm>
          <a:prstGeom prst="rect">
            <a:avLst/>
          </a:prstGeom>
        </p:spPr>
        <p:txBody>
          <a:bodyPr wrap="square">
            <a:spAutoFit/>
          </a:bodyPr>
          <a:lstStyle/>
          <a:p>
            <a:pPr algn="just"/>
            <a:r>
              <a:rPr lang="en-US" altLang="zh-CN" sz="3600" dirty="0">
                <a:solidFill>
                  <a:prstClr val="black"/>
                </a:solidFill>
                <a:latin typeface="ComputerModernRoman" charset="0"/>
              </a:rPr>
              <a:t>The‭ ‬error‭ ‬incurred‭ ‬by‭ ‬an‭ ‬oracle‭ ‬making‭ ‬predictions‭ ‬from‭ ‬the‭ ‬</a:t>
            </a:r>
            <a:r>
              <a:rPr lang="en-US" altLang="zh-CN" sz="3600" dirty="0" smtClean="0">
                <a:solidFill>
                  <a:prstClr val="black"/>
                </a:solidFill>
                <a:latin typeface="ComputerModernRoman" charset="0"/>
              </a:rPr>
              <a:t>true</a:t>
            </a:r>
            <a:r>
              <a:rPr lang="zh-CN" altLang="en-US" sz="3600" dirty="0" smtClean="0">
                <a:solidFill>
                  <a:prstClr val="black"/>
                </a:solidFill>
                <a:latin typeface="ComputerModernRoman" charset="0"/>
              </a:rPr>
              <a:t> </a:t>
            </a:r>
            <a:r>
              <a:rPr lang="en-US" altLang="zh-CN" sz="3600" dirty="0" smtClean="0">
                <a:solidFill>
                  <a:prstClr val="black"/>
                </a:solidFill>
                <a:latin typeface="ComputerModernRoman" charset="0"/>
              </a:rPr>
              <a:t>distribution</a:t>
            </a:r>
            <a:r>
              <a:rPr lang="en-US" altLang="zh-CN" sz="3600" dirty="0">
                <a:solidFill>
                  <a:prstClr val="black"/>
                </a:solidFill>
                <a:latin typeface="ComputerModernRoman" charset="0"/>
              </a:rPr>
              <a:t>‭ </a:t>
            </a:r>
            <a:r>
              <a:rPr lang="en-US" altLang="zh-CN" sz="3600" i="1" dirty="0">
                <a:solidFill>
                  <a:prstClr val="black"/>
                </a:solidFill>
                <a:latin typeface="CMMI10" charset="0"/>
              </a:rPr>
              <a:t>p</a:t>
            </a:r>
            <a:r>
              <a:rPr lang="en-US" altLang="zh-CN" sz="3600" dirty="0">
                <a:solidFill>
                  <a:prstClr val="black"/>
                </a:solidFill>
                <a:latin typeface="CMR10" charset="0"/>
              </a:rPr>
              <a:t>‭(</a:t>
            </a:r>
            <a:r>
              <a:rPr lang="en-US" altLang="zh-CN" sz="3600" b="1" i="1" dirty="0">
                <a:solidFill>
                  <a:prstClr val="black"/>
                </a:solidFill>
                <a:latin typeface="CMMIB10" charset="0"/>
              </a:rPr>
              <a:t>‭x</a:t>
            </a:r>
            <a:r>
              <a:rPr lang="en-US" altLang="zh-CN" sz="3600" i="1" dirty="0">
                <a:solidFill>
                  <a:prstClr val="black"/>
                </a:solidFill>
                <a:latin typeface="CMMI10" charset="0"/>
              </a:rPr>
              <a:t>‬‬,‭ ‬y</a:t>
            </a:r>
            <a:r>
              <a:rPr lang="en-US" altLang="zh-CN" sz="3600" dirty="0">
                <a:solidFill>
                  <a:prstClr val="black"/>
                </a:solidFill>
                <a:latin typeface="CMR10" charset="0"/>
              </a:rPr>
              <a:t>‭)‭ </a:t>
            </a:r>
            <a:r>
              <a:rPr lang="en-US" altLang="zh-CN" sz="3600" dirty="0">
                <a:solidFill>
                  <a:prstClr val="black"/>
                </a:solidFill>
                <a:latin typeface="ComputerModernRoman" charset="0"/>
              </a:rPr>
              <a:t>‬‬‬is‭ ‬called‭ ‬the‭ </a:t>
            </a:r>
            <a:r>
              <a:rPr lang="en-US" altLang="zh-CN" sz="3600" b="1" dirty="0">
                <a:solidFill>
                  <a:prstClr val="black"/>
                </a:solidFill>
                <a:latin typeface="ComputerModernBoldExtended" charset="0"/>
              </a:rPr>
              <a:t>Bayes‭ ‬error‬</a:t>
            </a:r>
            <a:endParaRPr lang="zh-CN" altLang="en-US" sz="3600" dirty="0"/>
          </a:p>
        </p:txBody>
      </p:sp>
      <p:sp>
        <p:nvSpPr>
          <p:cNvPr id="18" name="标题 1"/>
          <p:cNvSpPr txBox="1">
            <a:spLocks/>
          </p:cNvSpPr>
          <p:nvPr/>
        </p:nvSpPr>
        <p:spPr>
          <a:xfrm>
            <a:off x="340488" y="25066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t>3.2</a:t>
            </a:r>
            <a:r>
              <a:rPr lang="zh-CN" altLang="en-US" dirty="0" smtClean="0"/>
              <a:t> </a:t>
            </a:r>
            <a:r>
              <a:rPr lang="en-US" altLang="zh-CN" dirty="0" smtClean="0"/>
              <a:t>T</a:t>
            </a:r>
            <a:r>
              <a:rPr lang="en-US" altLang="zh-CN" dirty="0" smtClean="0"/>
              <a:t>he</a:t>
            </a:r>
            <a:r>
              <a:rPr lang="zh-CN" altLang="en-US" dirty="0" smtClean="0"/>
              <a:t> </a:t>
            </a:r>
            <a:r>
              <a:rPr lang="en-US" altLang="zh-CN" dirty="0" smtClean="0"/>
              <a:t>reason</a:t>
            </a:r>
            <a:r>
              <a:rPr lang="zh-CN" altLang="en-US" dirty="0" smtClean="0"/>
              <a:t> </a:t>
            </a:r>
            <a:r>
              <a:rPr lang="en-US" altLang="zh-CN" dirty="0" smtClean="0"/>
              <a:t>of</a:t>
            </a:r>
            <a:r>
              <a:rPr lang="zh-CN" altLang="en-US" dirty="0" smtClean="0"/>
              <a:t> </a:t>
            </a:r>
            <a:r>
              <a:rPr lang="en-US" altLang="zh-CN" dirty="0" smtClean="0"/>
              <a:t>over-fitting</a:t>
            </a:r>
            <a:endParaRPr lang="en-US" altLang="zh-CN" dirty="0"/>
          </a:p>
        </p:txBody>
      </p:sp>
    </p:spTree>
    <p:extLst>
      <p:ext uri="{BB962C8B-B14F-4D97-AF65-F5344CB8AC3E}">
        <p14:creationId xmlns:p14="http://schemas.microsoft.com/office/powerpoint/2010/main" val="137209722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355743" y="355338"/>
            <a:ext cx="7095990" cy="6192695"/>
          </a:xfrm>
          <a:prstGeom prst="rect">
            <a:avLst/>
          </a:prstGeom>
        </p:spPr>
      </p:pic>
    </p:spTree>
    <p:extLst>
      <p:ext uri="{BB962C8B-B14F-4D97-AF65-F5344CB8AC3E}">
        <p14:creationId xmlns:p14="http://schemas.microsoft.com/office/powerpoint/2010/main" val="34247801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329579" y="451413"/>
            <a:ext cx="9107676" cy="5801810"/>
          </a:xfrm>
          <a:prstGeom prst="rect">
            <a:avLst/>
          </a:prstGeom>
        </p:spPr>
      </p:pic>
    </p:spTree>
    <p:extLst>
      <p:ext uri="{BB962C8B-B14F-4D97-AF65-F5344CB8AC3E}">
        <p14:creationId xmlns:p14="http://schemas.microsoft.com/office/powerpoint/2010/main" val="209006466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705068" y="1731328"/>
            <a:ext cx="4955716" cy="3139321"/>
          </a:xfrm>
          <a:prstGeom prst="rect">
            <a:avLst/>
          </a:prstGeom>
          <a:noFill/>
        </p:spPr>
        <p:txBody>
          <a:bodyPr wrap="none" rtlCol="0">
            <a:spAutoFit/>
          </a:bodyPr>
          <a:lstStyle/>
          <a:p>
            <a:pPr marL="342900" indent="-342900">
              <a:lnSpc>
                <a:spcPct val="150000"/>
              </a:lnSpc>
              <a:buAutoNum type="arabicParenR"/>
            </a:pPr>
            <a:r>
              <a:rPr kumimoji="1" lang="en-US" altLang="zh-CN" sz="4400" dirty="0" smtClean="0"/>
              <a:t>Use</a:t>
            </a:r>
            <a:r>
              <a:rPr kumimoji="1" lang="zh-CN" altLang="en-US" sz="4400" dirty="0" smtClean="0"/>
              <a:t> </a:t>
            </a:r>
            <a:r>
              <a:rPr kumimoji="1" lang="en-US" altLang="zh-CN" sz="4400" dirty="0" smtClean="0"/>
              <a:t>excessive</a:t>
            </a:r>
            <a:r>
              <a:rPr kumimoji="1" lang="zh-CN" altLang="en-US" sz="4400" dirty="0" smtClean="0"/>
              <a:t> </a:t>
            </a:r>
            <a:r>
              <a:rPr kumimoji="1" lang="en-US" altLang="zh-CN" sz="4400" dirty="0" err="1" smtClean="0"/>
              <a:t>d_vc</a:t>
            </a:r>
            <a:endParaRPr kumimoji="1" lang="zh-CN" altLang="en-US" sz="4400" dirty="0" smtClean="0"/>
          </a:p>
          <a:p>
            <a:pPr marL="342900" indent="-342900">
              <a:lnSpc>
                <a:spcPct val="150000"/>
              </a:lnSpc>
              <a:buAutoNum type="arabicParenR"/>
            </a:pPr>
            <a:r>
              <a:rPr kumimoji="1" lang="en-US" altLang="zh-CN" sz="4400" dirty="0" smtClean="0"/>
              <a:t>Noise</a:t>
            </a:r>
            <a:endParaRPr kumimoji="1" lang="zh-CN" altLang="en-US" sz="4400" dirty="0" smtClean="0"/>
          </a:p>
          <a:p>
            <a:pPr marL="342900" indent="-342900">
              <a:lnSpc>
                <a:spcPct val="150000"/>
              </a:lnSpc>
              <a:buAutoNum type="arabicParenR"/>
            </a:pPr>
            <a:r>
              <a:rPr kumimoji="1" lang="en-US" altLang="zh-CN" sz="4400" dirty="0" smtClean="0"/>
              <a:t>Limited</a:t>
            </a:r>
            <a:r>
              <a:rPr kumimoji="1" lang="zh-CN" altLang="en-US" sz="4400" dirty="0" smtClean="0"/>
              <a:t> </a:t>
            </a:r>
            <a:r>
              <a:rPr kumimoji="1" lang="en-US" altLang="zh-CN" sz="4400" dirty="0" smtClean="0"/>
              <a:t>data</a:t>
            </a:r>
            <a:r>
              <a:rPr kumimoji="1" lang="zh-CN" altLang="en-US" sz="4400" dirty="0" smtClean="0"/>
              <a:t> </a:t>
            </a:r>
            <a:r>
              <a:rPr kumimoji="1" lang="en-US" altLang="zh-CN" sz="4400" dirty="0" smtClean="0"/>
              <a:t>size</a:t>
            </a:r>
            <a:r>
              <a:rPr kumimoji="1" lang="zh-CN" altLang="en-US" sz="4400" dirty="0" smtClean="0"/>
              <a:t> </a:t>
            </a:r>
            <a:r>
              <a:rPr kumimoji="1" lang="en-US" altLang="zh-CN" sz="4400" dirty="0" smtClean="0"/>
              <a:t>N</a:t>
            </a:r>
            <a:endParaRPr kumimoji="1" lang="zh-CN" altLang="en-US" sz="4400" dirty="0"/>
          </a:p>
        </p:txBody>
      </p:sp>
      <p:sp>
        <p:nvSpPr>
          <p:cNvPr id="8" name="标题 1"/>
          <p:cNvSpPr txBox="1">
            <a:spLocks/>
          </p:cNvSpPr>
          <p:nvPr/>
        </p:nvSpPr>
        <p:spPr>
          <a:xfrm>
            <a:off x="340488" y="25066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t>3.2</a:t>
            </a:r>
            <a:r>
              <a:rPr lang="zh-CN" altLang="en-US" dirty="0" smtClean="0"/>
              <a:t> </a:t>
            </a:r>
            <a:r>
              <a:rPr lang="en-US" altLang="zh-CN" dirty="0" smtClean="0"/>
              <a:t>T</a:t>
            </a:r>
            <a:r>
              <a:rPr lang="en-US" altLang="zh-CN" dirty="0" smtClean="0"/>
              <a:t>he</a:t>
            </a:r>
            <a:r>
              <a:rPr lang="zh-CN" altLang="en-US" dirty="0" smtClean="0"/>
              <a:t> </a:t>
            </a:r>
            <a:r>
              <a:rPr lang="en-US" altLang="zh-CN" dirty="0" smtClean="0"/>
              <a:t>reason</a:t>
            </a:r>
            <a:r>
              <a:rPr lang="zh-CN" altLang="en-US" dirty="0" smtClean="0"/>
              <a:t> </a:t>
            </a:r>
            <a:r>
              <a:rPr lang="en-US" altLang="zh-CN" dirty="0" smtClean="0"/>
              <a:t>of</a:t>
            </a:r>
            <a:r>
              <a:rPr lang="zh-CN" altLang="en-US" dirty="0" smtClean="0"/>
              <a:t> </a:t>
            </a:r>
            <a:r>
              <a:rPr lang="en-US" altLang="zh-CN" dirty="0" smtClean="0"/>
              <a:t>over-fitting</a:t>
            </a:r>
            <a:endParaRPr lang="en-US" altLang="zh-CN" dirty="0"/>
          </a:p>
        </p:txBody>
      </p:sp>
    </p:spTree>
    <p:extLst>
      <p:ext uri="{BB962C8B-B14F-4D97-AF65-F5344CB8AC3E}">
        <p14:creationId xmlns:p14="http://schemas.microsoft.com/office/powerpoint/2010/main" val="191452876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663305" y="6349842"/>
            <a:ext cx="3218815" cy="368300"/>
          </a:xfrm>
          <a:prstGeom prst="rect">
            <a:avLst/>
          </a:prstGeom>
          <a:noFill/>
        </p:spPr>
        <p:txBody>
          <a:bodyPr wrap="none" rtlCol="0">
            <a:spAutoFit/>
          </a:bodyPr>
          <a:lstStyle/>
          <a:p>
            <a:r>
              <a:rPr lang="en-US" altLang="zh-CN"/>
              <a:t>3. Over-fitting &amp; Validation</a:t>
            </a:r>
          </a:p>
        </p:txBody>
      </p:sp>
      <p:sp>
        <p:nvSpPr>
          <p:cNvPr id="6" name="文本框 5"/>
          <p:cNvSpPr txBox="1"/>
          <p:nvPr/>
        </p:nvSpPr>
        <p:spPr>
          <a:xfrm>
            <a:off x="838200" y="2076102"/>
            <a:ext cx="4082080" cy="2585323"/>
          </a:xfrm>
          <a:prstGeom prst="rect">
            <a:avLst/>
          </a:prstGeom>
          <a:noFill/>
        </p:spPr>
        <p:txBody>
          <a:bodyPr wrap="none" rtlCol="0">
            <a:spAutoFit/>
          </a:bodyPr>
          <a:lstStyle/>
          <a:p>
            <a:pPr marL="342900" indent="-342900">
              <a:lnSpc>
                <a:spcPct val="150000"/>
              </a:lnSpc>
              <a:buAutoNum type="arabicParenR"/>
            </a:pPr>
            <a:r>
              <a:rPr kumimoji="1" lang="en-US" altLang="zh-CN" sz="3600" dirty="0" smtClean="0"/>
              <a:t>Use</a:t>
            </a:r>
            <a:r>
              <a:rPr kumimoji="1" lang="zh-CN" altLang="en-US" sz="3600" dirty="0" smtClean="0"/>
              <a:t> </a:t>
            </a:r>
            <a:r>
              <a:rPr kumimoji="1" lang="en-US" altLang="zh-CN" sz="3600" dirty="0" smtClean="0"/>
              <a:t>excessive</a:t>
            </a:r>
            <a:r>
              <a:rPr kumimoji="1" lang="zh-CN" altLang="en-US" sz="3600" dirty="0" smtClean="0"/>
              <a:t> </a:t>
            </a:r>
            <a:r>
              <a:rPr kumimoji="1" lang="en-US" altLang="zh-CN" sz="3600" dirty="0" err="1" smtClean="0"/>
              <a:t>d_vc</a:t>
            </a:r>
            <a:endParaRPr kumimoji="1" lang="zh-CN" altLang="en-US" sz="3600" dirty="0" smtClean="0"/>
          </a:p>
          <a:p>
            <a:pPr marL="342900" indent="-342900">
              <a:lnSpc>
                <a:spcPct val="150000"/>
              </a:lnSpc>
              <a:buAutoNum type="arabicParenR"/>
            </a:pPr>
            <a:r>
              <a:rPr kumimoji="1" lang="en-US" altLang="zh-CN" sz="3600" dirty="0" smtClean="0"/>
              <a:t>Noise</a:t>
            </a:r>
            <a:endParaRPr kumimoji="1" lang="zh-CN" altLang="en-US" sz="3600" dirty="0" smtClean="0"/>
          </a:p>
          <a:p>
            <a:pPr marL="342900" indent="-342900">
              <a:lnSpc>
                <a:spcPct val="150000"/>
              </a:lnSpc>
              <a:buAutoNum type="arabicParenR"/>
            </a:pPr>
            <a:r>
              <a:rPr kumimoji="1" lang="en-US" altLang="zh-CN" sz="3600" dirty="0" smtClean="0"/>
              <a:t>Limited</a:t>
            </a:r>
            <a:r>
              <a:rPr kumimoji="1" lang="zh-CN" altLang="en-US" sz="3600" dirty="0" smtClean="0"/>
              <a:t> </a:t>
            </a:r>
            <a:r>
              <a:rPr kumimoji="1" lang="en-US" altLang="zh-CN" sz="3600" dirty="0" smtClean="0"/>
              <a:t>data</a:t>
            </a:r>
            <a:r>
              <a:rPr kumimoji="1" lang="zh-CN" altLang="en-US" sz="3600" dirty="0" smtClean="0"/>
              <a:t> </a:t>
            </a:r>
            <a:r>
              <a:rPr kumimoji="1" lang="en-US" altLang="zh-CN" sz="3600" dirty="0" smtClean="0"/>
              <a:t>size</a:t>
            </a:r>
            <a:r>
              <a:rPr kumimoji="1" lang="zh-CN" altLang="en-US" sz="3600" dirty="0" smtClean="0"/>
              <a:t> </a:t>
            </a:r>
            <a:r>
              <a:rPr kumimoji="1" lang="en-US" altLang="zh-CN" sz="3600" dirty="0" smtClean="0"/>
              <a:t>N</a:t>
            </a:r>
            <a:endParaRPr kumimoji="1" lang="zh-CN" altLang="en-US" sz="3600" dirty="0"/>
          </a:p>
        </p:txBody>
      </p:sp>
      <p:sp>
        <p:nvSpPr>
          <p:cNvPr id="7" name="文本框 6"/>
          <p:cNvSpPr txBox="1"/>
          <p:nvPr/>
        </p:nvSpPr>
        <p:spPr>
          <a:xfrm>
            <a:off x="5607570" y="2076102"/>
            <a:ext cx="5319020" cy="4247317"/>
          </a:xfrm>
          <a:prstGeom prst="rect">
            <a:avLst/>
          </a:prstGeom>
          <a:noFill/>
        </p:spPr>
        <p:txBody>
          <a:bodyPr wrap="none" rtlCol="0">
            <a:spAutoFit/>
          </a:bodyPr>
          <a:lstStyle/>
          <a:p>
            <a:pPr marL="342900" indent="-342900">
              <a:lnSpc>
                <a:spcPct val="150000"/>
              </a:lnSpc>
              <a:buAutoNum type="arabicParenR"/>
            </a:pPr>
            <a:r>
              <a:rPr kumimoji="1" lang="zh-CN" altLang="en-US" sz="3600" b="1" dirty="0" smtClean="0">
                <a:solidFill>
                  <a:srgbClr val="00B050"/>
                </a:solidFill>
              </a:rPr>
              <a:t> </a:t>
            </a:r>
            <a:r>
              <a:rPr kumimoji="1" lang="en-US" altLang="zh-CN" sz="3600" b="1" dirty="0" smtClean="0">
                <a:solidFill>
                  <a:srgbClr val="00B050"/>
                </a:solidFill>
              </a:rPr>
              <a:t>Start</a:t>
            </a:r>
            <a:r>
              <a:rPr kumimoji="1" lang="zh-CN" altLang="en-US" sz="3600" b="1" dirty="0" smtClean="0">
                <a:solidFill>
                  <a:srgbClr val="00B050"/>
                </a:solidFill>
              </a:rPr>
              <a:t> </a:t>
            </a:r>
            <a:r>
              <a:rPr kumimoji="1" lang="en-US" altLang="zh-CN" sz="3600" b="1" dirty="0" smtClean="0">
                <a:solidFill>
                  <a:srgbClr val="00B050"/>
                </a:solidFill>
              </a:rPr>
              <a:t>from</a:t>
            </a:r>
            <a:r>
              <a:rPr kumimoji="1" lang="zh-CN" altLang="en-US" sz="3600" b="1" dirty="0" smtClean="0">
                <a:solidFill>
                  <a:srgbClr val="00B050"/>
                </a:solidFill>
              </a:rPr>
              <a:t> </a:t>
            </a:r>
            <a:r>
              <a:rPr kumimoji="1" lang="en-US" altLang="zh-CN" sz="3600" b="1" dirty="0" smtClean="0">
                <a:solidFill>
                  <a:srgbClr val="00B050"/>
                </a:solidFill>
              </a:rPr>
              <a:t>simple</a:t>
            </a:r>
            <a:r>
              <a:rPr kumimoji="1" lang="zh-CN" altLang="en-US" sz="3600" b="1" dirty="0" smtClean="0">
                <a:solidFill>
                  <a:srgbClr val="00B050"/>
                </a:solidFill>
              </a:rPr>
              <a:t> </a:t>
            </a:r>
            <a:r>
              <a:rPr kumimoji="1" lang="en-US" altLang="zh-CN" sz="3600" b="1" dirty="0" smtClean="0">
                <a:solidFill>
                  <a:srgbClr val="00B050"/>
                </a:solidFill>
              </a:rPr>
              <a:t>model</a:t>
            </a:r>
            <a:endParaRPr kumimoji="1" lang="zh-CN" altLang="en-US" sz="3600" b="1" dirty="0" smtClean="0">
              <a:solidFill>
                <a:srgbClr val="00B050"/>
              </a:solidFill>
            </a:endParaRPr>
          </a:p>
          <a:p>
            <a:pPr marL="342900" indent="-342900">
              <a:lnSpc>
                <a:spcPct val="150000"/>
              </a:lnSpc>
              <a:buAutoNum type="arabicParenR"/>
            </a:pPr>
            <a:r>
              <a:rPr kumimoji="1" lang="zh-CN" altLang="en-US" sz="3600" b="1" dirty="0" smtClean="0">
                <a:solidFill>
                  <a:srgbClr val="00B050"/>
                </a:solidFill>
              </a:rPr>
              <a:t> </a:t>
            </a:r>
            <a:r>
              <a:rPr kumimoji="1" lang="en-US" altLang="zh-CN" sz="3600" b="1" dirty="0" smtClean="0">
                <a:solidFill>
                  <a:srgbClr val="00B050"/>
                </a:solidFill>
              </a:rPr>
              <a:t>data</a:t>
            </a:r>
            <a:r>
              <a:rPr kumimoji="1" lang="zh-CN" altLang="en-US" sz="3600" b="1" dirty="0" smtClean="0">
                <a:solidFill>
                  <a:srgbClr val="00B050"/>
                </a:solidFill>
              </a:rPr>
              <a:t> </a:t>
            </a:r>
            <a:r>
              <a:rPr kumimoji="1" lang="en-US" altLang="zh-CN" sz="3600" b="1" dirty="0" smtClean="0">
                <a:solidFill>
                  <a:srgbClr val="00B050"/>
                </a:solidFill>
              </a:rPr>
              <a:t>cleaning/pruning</a:t>
            </a:r>
            <a:endParaRPr kumimoji="1" lang="zh-CN" altLang="en-US" sz="3600" b="1" dirty="0" smtClean="0">
              <a:solidFill>
                <a:srgbClr val="00B050"/>
              </a:solidFill>
            </a:endParaRPr>
          </a:p>
          <a:p>
            <a:pPr marL="342900" indent="-342900">
              <a:lnSpc>
                <a:spcPct val="150000"/>
              </a:lnSpc>
              <a:buAutoNum type="arabicParenR"/>
            </a:pPr>
            <a:r>
              <a:rPr kumimoji="1" lang="zh-CN" altLang="en-US" sz="3600" b="1" dirty="0" smtClean="0">
                <a:solidFill>
                  <a:srgbClr val="00B050"/>
                </a:solidFill>
              </a:rPr>
              <a:t> </a:t>
            </a:r>
            <a:r>
              <a:rPr kumimoji="1" lang="en-US" altLang="zh-CN" sz="3600" b="1" dirty="0" smtClean="0">
                <a:solidFill>
                  <a:srgbClr val="00B050"/>
                </a:solidFill>
              </a:rPr>
              <a:t>data</a:t>
            </a:r>
            <a:r>
              <a:rPr kumimoji="1" lang="zh-CN" altLang="en-US" sz="3600" b="1" dirty="0" smtClean="0">
                <a:solidFill>
                  <a:srgbClr val="00B050"/>
                </a:solidFill>
              </a:rPr>
              <a:t> </a:t>
            </a:r>
            <a:r>
              <a:rPr kumimoji="1" lang="en-US" altLang="zh-CN" sz="3600" b="1" dirty="0" smtClean="0">
                <a:solidFill>
                  <a:srgbClr val="00B050"/>
                </a:solidFill>
              </a:rPr>
              <a:t>hinting</a:t>
            </a:r>
            <a:endParaRPr kumimoji="1" lang="zh-CN" altLang="en-US" sz="3600" b="1" dirty="0" smtClean="0">
              <a:solidFill>
                <a:srgbClr val="00B050"/>
              </a:solidFill>
            </a:endParaRPr>
          </a:p>
          <a:p>
            <a:pPr marL="342900" indent="-342900">
              <a:lnSpc>
                <a:spcPct val="150000"/>
              </a:lnSpc>
              <a:buAutoNum type="arabicParenR"/>
            </a:pPr>
            <a:r>
              <a:rPr kumimoji="1" lang="en-US" altLang="zh-CN" sz="3600" b="1" dirty="0" smtClean="0">
                <a:solidFill>
                  <a:srgbClr val="00B050"/>
                </a:solidFill>
              </a:rPr>
              <a:t>Regularization</a:t>
            </a:r>
            <a:endParaRPr kumimoji="1" lang="zh-CN" altLang="en-US" sz="3600" b="1" dirty="0" smtClean="0">
              <a:solidFill>
                <a:srgbClr val="00B050"/>
              </a:solidFill>
            </a:endParaRPr>
          </a:p>
          <a:p>
            <a:pPr marL="342900" indent="-342900">
              <a:lnSpc>
                <a:spcPct val="150000"/>
              </a:lnSpc>
              <a:buAutoNum type="arabicParenR"/>
            </a:pPr>
            <a:r>
              <a:rPr kumimoji="1" lang="en-US" altLang="zh-CN" sz="3600" b="1" dirty="0" smtClean="0">
                <a:solidFill>
                  <a:srgbClr val="00B050"/>
                </a:solidFill>
              </a:rPr>
              <a:t>Validation</a:t>
            </a:r>
            <a:endParaRPr kumimoji="1" lang="zh-CN" altLang="en-US" sz="3600" b="1" dirty="0" smtClean="0">
              <a:solidFill>
                <a:srgbClr val="00B050"/>
              </a:solidFill>
            </a:endParaRPr>
          </a:p>
        </p:txBody>
      </p:sp>
      <p:sp>
        <p:nvSpPr>
          <p:cNvPr id="8" name="标题 1"/>
          <p:cNvSpPr txBox="1">
            <a:spLocks/>
          </p:cNvSpPr>
          <p:nvPr/>
        </p:nvSpPr>
        <p:spPr>
          <a:xfrm>
            <a:off x="340488" y="25066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t>3.3</a:t>
            </a:r>
            <a:r>
              <a:rPr lang="zh-CN" altLang="en-US" dirty="0" smtClean="0"/>
              <a:t> </a:t>
            </a:r>
            <a:r>
              <a:rPr lang="en-US" altLang="zh-CN" dirty="0" smtClean="0"/>
              <a:t>H</a:t>
            </a:r>
            <a:r>
              <a:rPr lang="en-US" altLang="zh-CN" dirty="0" smtClean="0"/>
              <a:t>ow</a:t>
            </a:r>
            <a:r>
              <a:rPr lang="zh-CN" altLang="en-US" dirty="0" smtClean="0"/>
              <a:t> </a:t>
            </a:r>
            <a:r>
              <a:rPr lang="en-US" altLang="zh-CN" dirty="0" smtClean="0"/>
              <a:t>to</a:t>
            </a:r>
            <a:r>
              <a:rPr lang="zh-CN" altLang="en-US" dirty="0" smtClean="0"/>
              <a:t> </a:t>
            </a:r>
            <a:r>
              <a:rPr lang="en-US" altLang="zh-CN" dirty="0" smtClean="0"/>
              <a:t>avoid</a:t>
            </a:r>
            <a:r>
              <a:rPr lang="zh-CN" altLang="en-US" dirty="0" smtClean="0"/>
              <a:t> </a:t>
            </a:r>
            <a:r>
              <a:rPr lang="en-US" altLang="zh-CN" dirty="0" smtClean="0"/>
              <a:t>over-fitting</a:t>
            </a:r>
            <a:endParaRPr lang="en-US" altLang="zh-CN"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663305" y="6349842"/>
            <a:ext cx="3218815" cy="368300"/>
          </a:xfrm>
          <a:prstGeom prst="rect">
            <a:avLst/>
          </a:prstGeom>
          <a:noFill/>
        </p:spPr>
        <p:txBody>
          <a:bodyPr wrap="none" rtlCol="0">
            <a:spAutoFit/>
          </a:bodyPr>
          <a:lstStyle/>
          <a:p>
            <a:r>
              <a:rPr lang="en-US" altLang="zh-CN"/>
              <a:t>3. Over-fitting &amp; Validation</a:t>
            </a:r>
          </a:p>
        </p:txBody>
      </p:sp>
      <p:pic>
        <p:nvPicPr>
          <p:cNvPr id="3" name="图片 2"/>
          <p:cNvPicPr>
            <a:picLocks noChangeAspect="1"/>
          </p:cNvPicPr>
          <p:nvPr/>
        </p:nvPicPr>
        <p:blipFill rotWithShape="1">
          <a:blip r:embed="rId3"/>
          <a:srcRect t="2139"/>
          <a:stretch/>
        </p:blipFill>
        <p:spPr>
          <a:xfrm>
            <a:off x="708660" y="1731328"/>
            <a:ext cx="10774680" cy="3757030"/>
          </a:xfrm>
          <a:prstGeom prst="rect">
            <a:avLst/>
          </a:prstGeom>
        </p:spPr>
      </p:pic>
      <p:sp>
        <p:nvSpPr>
          <p:cNvPr id="8" name="标题 1"/>
          <p:cNvSpPr txBox="1">
            <a:spLocks/>
          </p:cNvSpPr>
          <p:nvPr/>
        </p:nvSpPr>
        <p:spPr>
          <a:xfrm>
            <a:off x="340488" y="25066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t>3.3</a:t>
            </a:r>
            <a:r>
              <a:rPr lang="zh-CN" altLang="en-US" dirty="0" smtClean="0"/>
              <a:t> </a:t>
            </a:r>
            <a:r>
              <a:rPr lang="en-US" altLang="zh-CN" dirty="0" smtClean="0"/>
              <a:t>H</a:t>
            </a:r>
            <a:r>
              <a:rPr lang="en-US" altLang="zh-CN" dirty="0" smtClean="0"/>
              <a:t>ow</a:t>
            </a:r>
            <a:r>
              <a:rPr lang="zh-CN" altLang="en-US" dirty="0" smtClean="0"/>
              <a:t> </a:t>
            </a:r>
            <a:r>
              <a:rPr lang="en-US" altLang="zh-CN" dirty="0" smtClean="0"/>
              <a:t>to</a:t>
            </a:r>
            <a:r>
              <a:rPr lang="zh-CN" altLang="en-US" dirty="0" smtClean="0"/>
              <a:t> </a:t>
            </a:r>
            <a:r>
              <a:rPr lang="en-US" altLang="zh-CN" dirty="0" smtClean="0"/>
              <a:t>avoid</a:t>
            </a:r>
            <a:r>
              <a:rPr lang="zh-CN" altLang="en-US" dirty="0" smtClean="0"/>
              <a:t> </a:t>
            </a:r>
            <a:r>
              <a:rPr lang="en-US" altLang="zh-CN" dirty="0" smtClean="0"/>
              <a:t>over-fitting[Regularization]</a:t>
            </a:r>
            <a:endParaRPr lang="en-US" altLang="zh-CN" dirty="0"/>
          </a:p>
        </p:txBody>
      </p:sp>
    </p:spTree>
    <p:extLst>
      <p:ext uri="{BB962C8B-B14F-4D97-AF65-F5344CB8AC3E}">
        <p14:creationId xmlns:p14="http://schemas.microsoft.com/office/powerpoint/2010/main" val="8142203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0488" y="250666"/>
            <a:ext cx="10515600" cy="1325563"/>
          </a:xfrm>
        </p:spPr>
        <p:txBody>
          <a:bodyPr/>
          <a:lstStyle/>
          <a:p>
            <a:r>
              <a:rPr lang="en-US" altLang="zh-CN"/>
              <a:t>1.1 What is ML</a:t>
            </a:r>
          </a:p>
        </p:txBody>
      </p:sp>
      <p:sp>
        <p:nvSpPr>
          <p:cNvPr id="5" name="文本框 4"/>
          <p:cNvSpPr txBox="1"/>
          <p:nvPr/>
        </p:nvSpPr>
        <p:spPr>
          <a:xfrm>
            <a:off x="9634220" y="6349842"/>
            <a:ext cx="2066078" cy="369332"/>
          </a:xfrm>
          <a:prstGeom prst="rect">
            <a:avLst/>
          </a:prstGeom>
          <a:noFill/>
        </p:spPr>
        <p:txBody>
          <a:bodyPr wrap="none" rtlCol="0">
            <a:spAutoFit/>
          </a:bodyPr>
          <a:lstStyle/>
          <a:p>
            <a:r>
              <a:rPr lang="en-US" altLang="zh-CN" dirty="0"/>
              <a:t>1. </a:t>
            </a:r>
            <a:r>
              <a:rPr lang="en-US" altLang="zh-CN" dirty="0" smtClean="0"/>
              <a:t>Lea</a:t>
            </a:r>
            <a:r>
              <a:rPr lang="en-US" altLang="zh-CN" dirty="0"/>
              <a:t>r</a:t>
            </a:r>
            <a:r>
              <a:rPr lang="en-US" altLang="zh-CN" dirty="0" smtClean="0"/>
              <a:t>ning </a:t>
            </a:r>
            <a:r>
              <a:rPr lang="en-US" altLang="zh-CN" dirty="0"/>
              <a:t>Problem</a:t>
            </a:r>
          </a:p>
        </p:txBody>
      </p:sp>
      <p:sp>
        <p:nvSpPr>
          <p:cNvPr id="6" name="文本框 5"/>
          <p:cNvSpPr txBox="1"/>
          <p:nvPr/>
        </p:nvSpPr>
        <p:spPr>
          <a:xfrm>
            <a:off x="838200" y="1876337"/>
            <a:ext cx="10757535" cy="1863725"/>
          </a:xfrm>
          <a:prstGeom prst="rect">
            <a:avLst/>
          </a:prstGeom>
          <a:noFill/>
        </p:spPr>
        <p:txBody>
          <a:bodyPr wrap="square" rtlCol="0" anchor="t">
            <a:spAutoFit/>
          </a:bodyPr>
          <a:lstStyle/>
          <a:p>
            <a:pPr algn="just">
              <a:lnSpc>
                <a:spcPct val="120000"/>
              </a:lnSpc>
            </a:pPr>
            <a:r>
              <a:rPr lang="zh-CN" altLang="en-US" sz="2400" b="1"/>
              <a:t>A computer program</a:t>
            </a:r>
            <a:r>
              <a:rPr lang="zh-CN" altLang="en-US" sz="2400"/>
              <a:t> is said to learn from </a:t>
            </a:r>
            <a:r>
              <a:rPr lang="zh-CN" altLang="en-US" sz="2400" b="1"/>
              <a:t>experience E</a:t>
            </a:r>
            <a:r>
              <a:rPr lang="zh-CN" altLang="en-US" sz="2400"/>
              <a:t> with respect to some class of </a:t>
            </a:r>
            <a:r>
              <a:rPr lang="zh-CN" altLang="en-US" sz="2400" b="1"/>
              <a:t>tasks T</a:t>
            </a:r>
            <a:r>
              <a:rPr lang="zh-CN" altLang="en-US" sz="2400"/>
              <a:t> and </a:t>
            </a:r>
            <a:r>
              <a:rPr lang="zh-CN" altLang="en-US" sz="2400" b="1"/>
              <a:t>performance measure P</a:t>
            </a:r>
            <a:r>
              <a:rPr lang="zh-CN" altLang="en-US" sz="2400"/>
              <a:t> , if its performance at tasks in T , as measured by P , improves with experience E .</a:t>
            </a:r>
          </a:p>
        </p:txBody>
      </p:sp>
      <p:sp>
        <p:nvSpPr>
          <p:cNvPr id="7" name="文本框 6"/>
          <p:cNvSpPr txBox="1"/>
          <p:nvPr/>
        </p:nvSpPr>
        <p:spPr>
          <a:xfrm>
            <a:off x="8858885" y="4050507"/>
            <a:ext cx="2602230" cy="398780"/>
          </a:xfrm>
          <a:prstGeom prst="rect">
            <a:avLst/>
          </a:prstGeom>
          <a:noFill/>
        </p:spPr>
        <p:txBody>
          <a:bodyPr wrap="none" rtlCol="0">
            <a:spAutoFit/>
          </a:bodyPr>
          <a:lstStyle/>
          <a:p>
            <a:r>
              <a:rPr lang="en-US" altLang="zh-CN" sz="2000"/>
              <a:t>—— Mitchell(1997)</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546100" y="1717040"/>
            <a:ext cx="11099800" cy="2540000"/>
          </a:xfrm>
          <a:prstGeom prst="rect">
            <a:avLst/>
          </a:prstGeom>
        </p:spPr>
      </p:pic>
      <p:pic>
        <p:nvPicPr>
          <p:cNvPr id="6" name="图片 5"/>
          <p:cNvPicPr>
            <a:picLocks noChangeAspect="1"/>
          </p:cNvPicPr>
          <p:nvPr/>
        </p:nvPicPr>
        <p:blipFill>
          <a:blip r:embed="rId4"/>
          <a:stretch>
            <a:fillRect/>
          </a:stretch>
        </p:blipFill>
        <p:spPr>
          <a:xfrm>
            <a:off x="152400" y="4432521"/>
            <a:ext cx="11811000" cy="2180147"/>
          </a:xfrm>
          <a:prstGeom prst="rect">
            <a:avLst/>
          </a:prstGeom>
        </p:spPr>
      </p:pic>
      <p:sp>
        <p:nvSpPr>
          <p:cNvPr id="8" name="标题 1"/>
          <p:cNvSpPr txBox="1">
            <a:spLocks/>
          </p:cNvSpPr>
          <p:nvPr/>
        </p:nvSpPr>
        <p:spPr>
          <a:xfrm>
            <a:off x="340488" y="25066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t>3.3</a:t>
            </a:r>
            <a:r>
              <a:rPr lang="zh-CN" altLang="en-US" dirty="0" smtClean="0"/>
              <a:t> </a:t>
            </a:r>
            <a:r>
              <a:rPr lang="en-US" altLang="zh-CN" dirty="0" smtClean="0"/>
              <a:t>H</a:t>
            </a:r>
            <a:r>
              <a:rPr lang="en-US" altLang="zh-CN" dirty="0" smtClean="0"/>
              <a:t>ow</a:t>
            </a:r>
            <a:r>
              <a:rPr lang="zh-CN" altLang="en-US" dirty="0" smtClean="0"/>
              <a:t> </a:t>
            </a:r>
            <a:r>
              <a:rPr lang="en-US" altLang="zh-CN" dirty="0" smtClean="0"/>
              <a:t>to</a:t>
            </a:r>
            <a:r>
              <a:rPr lang="zh-CN" altLang="en-US" dirty="0" smtClean="0"/>
              <a:t> </a:t>
            </a:r>
            <a:r>
              <a:rPr lang="en-US" altLang="zh-CN" dirty="0" smtClean="0"/>
              <a:t>avoid</a:t>
            </a:r>
            <a:r>
              <a:rPr lang="zh-CN" altLang="en-US" dirty="0" smtClean="0"/>
              <a:t> </a:t>
            </a:r>
            <a:r>
              <a:rPr lang="en-US" altLang="zh-CN" dirty="0" smtClean="0"/>
              <a:t>over-fitting[Regularization]</a:t>
            </a:r>
            <a:endParaRPr lang="en-US" altLang="zh-CN" dirty="0"/>
          </a:p>
        </p:txBody>
      </p:sp>
    </p:spTree>
    <p:extLst>
      <p:ext uri="{BB962C8B-B14F-4D97-AF65-F5344CB8AC3E}">
        <p14:creationId xmlns:p14="http://schemas.microsoft.com/office/powerpoint/2010/main" val="190208796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74320" y="1468415"/>
            <a:ext cx="11650542" cy="4475185"/>
          </a:xfrm>
          <a:prstGeom prst="rect">
            <a:avLst/>
          </a:prstGeom>
        </p:spPr>
      </p:pic>
      <p:sp>
        <p:nvSpPr>
          <p:cNvPr id="7" name="标题 1"/>
          <p:cNvSpPr txBox="1">
            <a:spLocks/>
          </p:cNvSpPr>
          <p:nvPr/>
        </p:nvSpPr>
        <p:spPr>
          <a:xfrm>
            <a:off x="340488" y="25066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t>3.3</a:t>
            </a:r>
            <a:r>
              <a:rPr lang="zh-CN" altLang="en-US" dirty="0" smtClean="0"/>
              <a:t> </a:t>
            </a:r>
            <a:r>
              <a:rPr lang="en-US" altLang="zh-CN" dirty="0" smtClean="0"/>
              <a:t>H</a:t>
            </a:r>
            <a:r>
              <a:rPr lang="en-US" altLang="zh-CN" dirty="0" smtClean="0"/>
              <a:t>ow</a:t>
            </a:r>
            <a:r>
              <a:rPr lang="zh-CN" altLang="en-US" dirty="0" smtClean="0"/>
              <a:t> </a:t>
            </a:r>
            <a:r>
              <a:rPr lang="en-US" altLang="zh-CN" dirty="0" smtClean="0"/>
              <a:t>to</a:t>
            </a:r>
            <a:r>
              <a:rPr lang="zh-CN" altLang="en-US" dirty="0" smtClean="0"/>
              <a:t> </a:t>
            </a:r>
            <a:r>
              <a:rPr lang="en-US" altLang="zh-CN" dirty="0" smtClean="0"/>
              <a:t>avoid</a:t>
            </a:r>
            <a:r>
              <a:rPr lang="zh-CN" altLang="en-US" dirty="0" smtClean="0"/>
              <a:t> </a:t>
            </a:r>
            <a:r>
              <a:rPr lang="en-US" altLang="zh-CN" dirty="0" smtClean="0"/>
              <a:t>over-fitting[Regularization]</a:t>
            </a:r>
            <a:endParaRPr lang="en-US" altLang="zh-CN" dirty="0"/>
          </a:p>
        </p:txBody>
      </p:sp>
    </p:spTree>
    <p:extLst>
      <p:ext uri="{BB962C8B-B14F-4D97-AF65-F5344CB8AC3E}">
        <p14:creationId xmlns:p14="http://schemas.microsoft.com/office/powerpoint/2010/main" val="34869619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4"/>
          <p:cNvSpPr>
            <a:spLocks noGrp="1"/>
          </p:cNvSpPr>
          <p:nvPr>
            <p:ph type="title"/>
          </p:nvPr>
        </p:nvSpPr>
        <p:spPr>
          <a:xfrm>
            <a:off x="838200" y="405765"/>
            <a:ext cx="10515600" cy="1325563"/>
          </a:xfrm>
        </p:spPr>
        <p:txBody>
          <a:bodyPr/>
          <a:lstStyle/>
          <a:p>
            <a:r>
              <a:rPr lang="en-US" altLang="zh-CN" dirty="0" smtClean="0"/>
              <a:t>3.3 </a:t>
            </a:r>
            <a:r>
              <a:rPr lang="en-US" altLang="zh-CN" dirty="0" smtClean="0">
                <a:sym typeface="+mn-ea"/>
              </a:rPr>
              <a:t>H</a:t>
            </a:r>
            <a:r>
              <a:rPr lang="en-US" altLang="zh-CN" dirty="0" smtClean="0">
                <a:sym typeface="+mn-ea"/>
              </a:rPr>
              <a:t>ow</a:t>
            </a:r>
            <a:r>
              <a:rPr lang="zh-CN" altLang="en-US" dirty="0" smtClean="0">
                <a:sym typeface="+mn-ea"/>
              </a:rPr>
              <a:t> </a:t>
            </a:r>
            <a:r>
              <a:rPr lang="en-US" altLang="zh-CN" dirty="0" smtClean="0">
                <a:sym typeface="+mn-ea"/>
              </a:rPr>
              <a:t>to</a:t>
            </a:r>
            <a:r>
              <a:rPr lang="zh-CN" altLang="en-US" dirty="0" smtClean="0">
                <a:sym typeface="+mn-ea"/>
              </a:rPr>
              <a:t> </a:t>
            </a:r>
            <a:r>
              <a:rPr lang="en-US" altLang="zh-CN" dirty="0" smtClean="0">
                <a:sym typeface="+mn-ea"/>
              </a:rPr>
              <a:t>avoid</a:t>
            </a:r>
            <a:r>
              <a:rPr lang="zh-CN" altLang="en-US" dirty="0" smtClean="0">
                <a:sym typeface="+mn-ea"/>
              </a:rPr>
              <a:t> </a:t>
            </a:r>
            <a:r>
              <a:rPr lang="en-US" altLang="zh-CN" dirty="0" smtClean="0">
                <a:sym typeface="+mn-ea"/>
              </a:rPr>
              <a:t>over-fitting</a:t>
            </a:r>
            <a:r>
              <a:rPr lang="zh-CN" altLang="en-US" dirty="0">
                <a:sym typeface="+mn-ea"/>
              </a:rPr>
              <a:t> </a:t>
            </a:r>
            <a:r>
              <a:rPr lang="en-US" altLang="zh-CN" dirty="0" smtClean="0">
                <a:sym typeface="+mn-ea"/>
              </a:rPr>
              <a:t>[Regularization]</a:t>
            </a:r>
            <a:endParaRPr lang="en-US" altLang="zh-CN" dirty="0"/>
          </a:p>
        </p:txBody>
      </p:sp>
      <p:pic>
        <p:nvPicPr>
          <p:cNvPr id="7" name="图片 6"/>
          <p:cNvPicPr>
            <a:picLocks noChangeAspect="1"/>
          </p:cNvPicPr>
          <p:nvPr/>
        </p:nvPicPr>
        <p:blipFill>
          <a:blip r:embed="rId3"/>
          <a:stretch>
            <a:fillRect/>
          </a:stretch>
        </p:blipFill>
        <p:spPr>
          <a:xfrm>
            <a:off x="0" y="22507"/>
            <a:ext cx="12192000" cy="6843466"/>
          </a:xfrm>
          <a:prstGeom prst="rect">
            <a:avLst/>
          </a:prstGeom>
        </p:spPr>
      </p:pic>
      <p:pic>
        <p:nvPicPr>
          <p:cNvPr id="8" name="图片 7"/>
          <p:cNvPicPr>
            <a:picLocks noChangeAspect="1"/>
          </p:cNvPicPr>
          <p:nvPr/>
        </p:nvPicPr>
        <p:blipFill rotWithShape="1">
          <a:blip r:embed="rId4"/>
          <a:srcRect t="16808"/>
          <a:stretch/>
        </p:blipFill>
        <p:spPr>
          <a:xfrm>
            <a:off x="8445500" y="5638800"/>
            <a:ext cx="3746500" cy="496570"/>
          </a:xfrm>
          <a:prstGeom prst="rect">
            <a:avLst/>
          </a:prstGeom>
        </p:spPr>
      </p:pic>
    </p:spTree>
    <p:extLst>
      <p:ext uri="{BB962C8B-B14F-4D97-AF65-F5344CB8AC3E}">
        <p14:creationId xmlns:p14="http://schemas.microsoft.com/office/powerpoint/2010/main" val="547806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0" y="1442911"/>
            <a:ext cx="12192000" cy="4542985"/>
          </a:xfrm>
          <a:prstGeom prst="rect">
            <a:avLst/>
          </a:prstGeom>
        </p:spPr>
      </p:pic>
      <p:sp>
        <p:nvSpPr>
          <p:cNvPr id="7" name="标题 1"/>
          <p:cNvSpPr txBox="1">
            <a:spLocks/>
          </p:cNvSpPr>
          <p:nvPr/>
        </p:nvSpPr>
        <p:spPr>
          <a:xfrm>
            <a:off x="340488" y="25066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t>3.3</a:t>
            </a:r>
            <a:r>
              <a:rPr lang="zh-CN" altLang="en-US" dirty="0" smtClean="0"/>
              <a:t> </a:t>
            </a:r>
            <a:r>
              <a:rPr lang="en-US" altLang="zh-CN" dirty="0" smtClean="0"/>
              <a:t>H</a:t>
            </a:r>
            <a:r>
              <a:rPr lang="en-US" altLang="zh-CN" dirty="0" smtClean="0"/>
              <a:t>ow</a:t>
            </a:r>
            <a:r>
              <a:rPr lang="zh-CN" altLang="en-US" dirty="0" smtClean="0"/>
              <a:t> </a:t>
            </a:r>
            <a:r>
              <a:rPr lang="en-US" altLang="zh-CN" dirty="0" smtClean="0"/>
              <a:t>to</a:t>
            </a:r>
            <a:r>
              <a:rPr lang="zh-CN" altLang="en-US" dirty="0" smtClean="0"/>
              <a:t> </a:t>
            </a:r>
            <a:r>
              <a:rPr lang="en-US" altLang="zh-CN" dirty="0" smtClean="0"/>
              <a:t>avoid</a:t>
            </a:r>
            <a:r>
              <a:rPr lang="zh-CN" altLang="en-US" dirty="0" smtClean="0"/>
              <a:t> </a:t>
            </a:r>
            <a:r>
              <a:rPr lang="en-US" altLang="zh-CN" dirty="0" smtClean="0"/>
              <a:t>over-fitting[Regularization]</a:t>
            </a:r>
            <a:endParaRPr lang="en-US" altLang="zh-CN" dirty="0"/>
          </a:p>
        </p:txBody>
      </p:sp>
    </p:spTree>
    <p:extLst>
      <p:ext uri="{BB962C8B-B14F-4D97-AF65-F5344CB8AC3E}">
        <p14:creationId xmlns:p14="http://schemas.microsoft.com/office/powerpoint/2010/main" val="212211680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838200" y="1731328"/>
            <a:ext cx="6083942" cy="1525270"/>
          </a:xfrm>
          <a:prstGeom prst="rect">
            <a:avLst/>
          </a:prstGeom>
        </p:spPr>
      </p:pic>
      <p:pic>
        <p:nvPicPr>
          <p:cNvPr id="7" name="图片 6"/>
          <p:cNvPicPr>
            <a:picLocks noChangeAspect="1"/>
          </p:cNvPicPr>
          <p:nvPr/>
        </p:nvPicPr>
        <p:blipFill>
          <a:blip r:embed="rId3"/>
          <a:stretch>
            <a:fillRect/>
          </a:stretch>
        </p:blipFill>
        <p:spPr>
          <a:xfrm>
            <a:off x="129540" y="3595370"/>
            <a:ext cx="9982200" cy="1739900"/>
          </a:xfrm>
          <a:prstGeom prst="rect">
            <a:avLst/>
          </a:prstGeom>
        </p:spPr>
      </p:pic>
      <p:sp>
        <p:nvSpPr>
          <p:cNvPr id="9" name="标题 1"/>
          <p:cNvSpPr txBox="1">
            <a:spLocks/>
          </p:cNvSpPr>
          <p:nvPr/>
        </p:nvSpPr>
        <p:spPr>
          <a:xfrm>
            <a:off x="340488" y="25066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t>3.3</a:t>
            </a:r>
            <a:r>
              <a:rPr lang="zh-CN" altLang="en-US" dirty="0" smtClean="0"/>
              <a:t> </a:t>
            </a:r>
            <a:r>
              <a:rPr lang="en-US" altLang="zh-CN" dirty="0" smtClean="0"/>
              <a:t>H</a:t>
            </a:r>
            <a:r>
              <a:rPr lang="en-US" altLang="zh-CN" dirty="0" smtClean="0"/>
              <a:t>ow</a:t>
            </a:r>
            <a:r>
              <a:rPr lang="zh-CN" altLang="en-US" dirty="0" smtClean="0"/>
              <a:t> </a:t>
            </a:r>
            <a:r>
              <a:rPr lang="en-US" altLang="zh-CN" dirty="0" smtClean="0"/>
              <a:t>to</a:t>
            </a:r>
            <a:r>
              <a:rPr lang="zh-CN" altLang="en-US" dirty="0" smtClean="0"/>
              <a:t> </a:t>
            </a:r>
            <a:r>
              <a:rPr lang="en-US" altLang="zh-CN" dirty="0" smtClean="0"/>
              <a:t>avoid</a:t>
            </a:r>
            <a:r>
              <a:rPr lang="zh-CN" altLang="en-US" dirty="0" smtClean="0"/>
              <a:t> </a:t>
            </a:r>
            <a:r>
              <a:rPr lang="en-US" altLang="zh-CN" dirty="0" smtClean="0"/>
              <a:t>over-fitting[Regularization]</a:t>
            </a:r>
            <a:endParaRPr lang="en-US" altLang="zh-CN" dirty="0"/>
          </a:p>
        </p:txBody>
      </p:sp>
    </p:spTree>
    <p:extLst>
      <p:ext uri="{BB962C8B-B14F-4D97-AF65-F5344CB8AC3E}">
        <p14:creationId xmlns:p14="http://schemas.microsoft.com/office/powerpoint/2010/main" val="167234466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335280" y="311150"/>
            <a:ext cx="11582400" cy="3797300"/>
          </a:xfrm>
          <a:prstGeom prst="rect">
            <a:avLst/>
          </a:prstGeom>
        </p:spPr>
      </p:pic>
      <p:pic>
        <p:nvPicPr>
          <p:cNvPr id="6" name="图片 5"/>
          <p:cNvPicPr>
            <a:picLocks noChangeAspect="1"/>
          </p:cNvPicPr>
          <p:nvPr/>
        </p:nvPicPr>
        <p:blipFill>
          <a:blip r:embed="rId3"/>
          <a:stretch>
            <a:fillRect/>
          </a:stretch>
        </p:blipFill>
        <p:spPr>
          <a:xfrm>
            <a:off x="3129280" y="3994150"/>
            <a:ext cx="8788400" cy="2679700"/>
          </a:xfrm>
          <a:prstGeom prst="rect">
            <a:avLst/>
          </a:prstGeom>
        </p:spPr>
      </p:pic>
    </p:spTree>
    <p:extLst>
      <p:ext uri="{BB962C8B-B14F-4D97-AF65-F5344CB8AC3E}">
        <p14:creationId xmlns:p14="http://schemas.microsoft.com/office/powerpoint/2010/main" val="5396585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259080" y="1894061"/>
            <a:ext cx="11643360" cy="3285660"/>
          </a:xfrm>
          <a:prstGeom prst="rect">
            <a:avLst/>
          </a:prstGeom>
        </p:spPr>
      </p:pic>
      <p:sp>
        <p:nvSpPr>
          <p:cNvPr id="8" name="标题 1"/>
          <p:cNvSpPr txBox="1">
            <a:spLocks/>
          </p:cNvSpPr>
          <p:nvPr/>
        </p:nvSpPr>
        <p:spPr>
          <a:xfrm>
            <a:off x="340488" y="25066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t>3.3</a:t>
            </a:r>
            <a:r>
              <a:rPr lang="zh-CN" altLang="en-US" dirty="0" smtClean="0"/>
              <a:t> </a:t>
            </a:r>
            <a:r>
              <a:rPr lang="en-US" altLang="zh-CN" dirty="0" smtClean="0"/>
              <a:t>H</a:t>
            </a:r>
            <a:r>
              <a:rPr lang="en-US" altLang="zh-CN" dirty="0" smtClean="0"/>
              <a:t>ow</a:t>
            </a:r>
            <a:r>
              <a:rPr lang="zh-CN" altLang="en-US" dirty="0" smtClean="0"/>
              <a:t> </a:t>
            </a:r>
            <a:r>
              <a:rPr lang="en-US" altLang="zh-CN" dirty="0" smtClean="0"/>
              <a:t>to</a:t>
            </a:r>
            <a:r>
              <a:rPr lang="zh-CN" altLang="en-US" dirty="0" smtClean="0"/>
              <a:t> </a:t>
            </a:r>
            <a:r>
              <a:rPr lang="en-US" altLang="zh-CN" dirty="0" smtClean="0"/>
              <a:t>avoid</a:t>
            </a:r>
            <a:r>
              <a:rPr lang="zh-CN" altLang="en-US" dirty="0" smtClean="0"/>
              <a:t> </a:t>
            </a:r>
            <a:r>
              <a:rPr lang="en-US" altLang="zh-CN" dirty="0" smtClean="0"/>
              <a:t>over-fitting[Regularization]</a:t>
            </a:r>
            <a:endParaRPr lang="en-US" altLang="zh-CN" dirty="0"/>
          </a:p>
        </p:txBody>
      </p:sp>
    </p:spTree>
    <p:extLst>
      <p:ext uri="{BB962C8B-B14F-4D97-AF65-F5344CB8AC3E}">
        <p14:creationId xmlns:p14="http://schemas.microsoft.com/office/powerpoint/2010/main" val="149892764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028700" y="2245360"/>
            <a:ext cx="10134600" cy="2489200"/>
          </a:xfrm>
          <a:prstGeom prst="rect">
            <a:avLst/>
          </a:prstGeom>
        </p:spPr>
      </p:pic>
      <p:sp>
        <p:nvSpPr>
          <p:cNvPr id="7" name="标题 1"/>
          <p:cNvSpPr txBox="1">
            <a:spLocks/>
          </p:cNvSpPr>
          <p:nvPr/>
        </p:nvSpPr>
        <p:spPr>
          <a:xfrm>
            <a:off x="340488" y="25066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t>3.3</a:t>
            </a:r>
            <a:r>
              <a:rPr lang="zh-CN" altLang="en-US" dirty="0" smtClean="0"/>
              <a:t> </a:t>
            </a:r>
            <a:r>
              <a:rPr lang="en-US" altLang="zh-CN" dirty="0" smtClean="0"/>
              <a:t>H</a:t>
            </a:r>
            <a:r>
              <a:rPr lang="en-US" altLang="zh-CN" dirty="0" smtClean="0"/>
              <a:t>ow</a:t>
            </a:r>
            <a:r>
              <a:rPr lang="zh-CN" altLang="en-US" dirty="0" smtClean="0"/>
              <a:t> </a:t>
            </a:r>
            <a:r>
              <a:rPr lang="en-US" altLang="zh-CN" dirty="0" smtClean="0"/>
              <a:t>to</a:t>
            </a:r>
            <a:r>
              <a:rPr lang="zh-CN" altLang="en-US" dirty="0" smtClean="0"/>
              <a:t> </a:t>
            </a:r>
            <a:r>
              <a:rPr lang="en-US" altLang="zh-CN" dirty="0" smtClean="0"/>
              <a:t>avoid</a:t>
            </a:r>
            <a:r>
              <a:rPr lang="zh-CN" altLang="en-US" dirty="0" smtClean="0"/>
              <a:t> </a:t>
            </a:r>
            <a:r>
              <a:rPr lang="en-US" altLang="zh-CN" dirty="0" smtClean="0"/>
              <a:t>over-fitting[Regularization]</a:t>
            </a:r>
            <a:endParaRPr lang="en-US" altLang="zh-CN" dirty="0"/>
          </a:p>
        </p:txBody>
      </p:sp>
    </p:spTree>
    <p:extLst>
      <p:ext uri="{BB962C8B-B14F-4D97-AF65-F5344CB8AC3E}">
        <p14:creationId xmlns:p14="http://schemas.microsoft.com/office/powerpoint/2010/main" val="109741771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框 1"/>
              <p:cNvSpPr txBox="1"/>
              <p:nvPr/>
            </p:nvSpPr>
            <p:spPr>
              <a:xfrm>
                <a:off x="2063370" y="3383280"/>
                <a:ext cx="1213230" cy="83099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zh-CN" sz="5400" b="0" i="1" smtClean="0">
                              <a:latin typeface="Cambria Math" charset="0"/>
                            </a:rPr>
                          </m:ctrlPr>
                        </m:sSubPr>
                        <m:e>
                          <m:r>
                            <a:rPr kumimoji="1" lang="en-US" altLang="zh-CN" sz="5400" b="0" i="1" smtClean="0">
                              <a:latin typeface="Cambria Math" charset="0"/>
                            </a:rPr>
                            <m:t>𝐸</m:t>
                          </m:r>
                        </m:e>
                        <m:sub>
                          <m:r>
                            <a:rPr kumimoji="1" lang="en-US" altLang="zh-CN" sz="5400" b="0" i="1" smtClean="0">
                              <a:latin typeface="Cambria Math" charset="0"/>
                            </a:rPr>
                            <m:t>𝑜𝑢𝑡</m:t>
                          </m:r>
                        </m:sub>
                      </m:sSub>
                    </m:oMath>
                  </m:oMathPara>
                </a14:m>
                <a:endParaRPr kumimoji="1" lang="zh-CN" altLang="en-US" sz="5400" dirty="0"/>
              </a:p>
            </p:txBody>
          </p:sp>
        </mc:Choice>
        <mc:Fallback>
          <p:sp>
            <p:nvSpPr>
              <p:cNvPr id="2" name="文本框 1"/>
              <p:cNvSpPr txBox="1">
                <a:spLocks noRot="1" noChangeAspect="1" noMove="1" noResize="1" noEditPoints="1" noAdjustHandles="1" noChangeArrowheads="1" noChangeShapeType="1" noTextEdit="1"/>
              </p:cNvSpPr>
              <p:nvPr/>
            </p:nvSpPr>
            <p:spPr>
              <a:xfrm>
                <a:off x="2063370" y="3383280"/>
                <a:ext cx="1213230" cy="830997"/>
              </a:xfrm>
              <a:prstGeom prst="rect">
                <a:avLst/>
              </a:prstGeom>
              <a:blipFill rotWithShape="0">
                <a:blip r:embed="rId2"/>
                <a:stretch>
                  <a:fillRect r="-1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4974210" y="3383279"/>
                <a:ext cx="1213230" cy="83099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zh-CN" sz="5400" b="0" i="1" smtClean="0">
                              <a:latin typeface="Cambria Math" charset="0"/>
                            </a:rPr>
                          </m:ctrlPr>
                        </m:sSubPr>
                        <m:e>
                          <m:r>
                            <a:rPr kumimoji="1" lang="en-US" altLang="zh-CN" sz="5400" b="0" i="1" smtClean="0">
                              <a:latin typeface="Cambria Math" charset="0"/>
                            </a:rPr>
                            <m:t>𝐸</m:t>
                          </m:r>
                        </m:e>
                        <m:sub>
                          <m:r>
                            <a:rPr kumimoji="1" lang="en-US" altLang="zh-CN" sz="5400" b="0" i="1" smtClean="0">
                              <a:latin typeface="Cambria Math" charset="0"/>
                            </a:rPr>
                            <m:t>𝑣𝑎𝑙</m:t>
                          </m:r>
                        </m:sub>
                      </m:sSub>
                    </m:oMath>
                  </m:oMathPara>
                </a14:m>
                <a:endParaRPr kumimoji="1" lang="zh-CN" altLang="en-US" sz="5400" dirty="0"/>
              </a:p>
            </p:txBody>
          </p:sp>
        </mc:Choice>
        <mc:Fallback>
          <p:sp>
            <p:nvSpPr>
              <p:cNvPr id="6" name="文本框 5"/>
              <p:cNvSpPr txBox="1">
                <a:spLocks noRot="1" noChangeAspect="1" noMove="1" noResize="1" noEditPoints="1" noAdjustHandles="1" noChangeArrowheads="1" noChangeShapeType="1" noTextEdit="1"/>
              </p:cNvSpPr>
              <p:nvPr/>
            </p:nvSpPr>
            <p:spPr>
              <a:xfrm>
                <a:off x="4974210" y="3383279"/>
                <a:ext cx="1213230" cy="830997"/>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7885050" y="3383279"/>
                <a:ext cx="1213230" cy="83099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zh-CN" sz="5400" b="0" i="1" smtClean="0">
                              <a:latin typeface="Cambria Math" charset="0"/>
                            </a:rPr>
                          </m:ctrlPr>
                        </m:sSubPr>
                        <m:e>
                          <m:r>
                            <a:rPr kumimoji="1" lang="en-US" altLang="zh-CN" sz="5400" b="0" i="1" smtClean="0">
                              <a:latin typeface="Cambria Math" charset="0"/>
                            </a:rPr>
                            <m:t>𝐸</m:t>
                          </m:r>
                        </m:e>
                        <m:sub>
                          <m:r>
                            <a:rPr kumimoji="1" lang="en-US" altLang="zh-CN" sz="5400" b="0" i="1" smtClean="0">
                              <a:latin typeface="Cambria Math" charset="0"/>
                            </a:rPr>
                            <m:t>𝑡𝑟𝑎𝑖𝑛</m:t>
                          </m:r>
                        </m:sub>
                      </m:sSub>
                    </m:oMath>
                  </m:oMathPara>
                </a14:m>
                <a:endParaRPr kumimoji="1" lang="zh-CN" altLang="en-US" sz="5400" dirty="0"/>
              </a:p>
            </p:txBody>
          </p:sp>
        </mc:Choice>
        <mc:Fallback>
          <p:sp>
            <p:nvSpPr>
              <p:cNvPr id="7" name="文本框 6"/>
              <p:cNvSpPr txBox="1">
                <a:spLocks noRot="1" noChangeAspect="1" noMove="1" noResize="1" noEditPoints="1" noAdjustHandles="1" noChangeArrowheads="1" noChangeShapeType="1" noTextEdit="1"/>
              </p:cNvSpPr>
              <p:nvPr/>
            </p:nvSpPr>
            <p:spPr>
              <a:xfrm>
                <a:off x="7885050" y="3383279"/>
                <a:ext cx="1213230" cy="830997"/>
              </a:xfrm>
              <a:prstGeom prst="rect">
                <a:avLst/>
              </a:prstGeom>
              <a:blipFill rotWithShape="0">
                <a:blip r:embed="rId4"/>
                <a:stretch>
                  <a:fillRect r="-385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6431280" y="1810126"/>
                <a:ext cx="1213230" cy="83099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zh-CN" sz="5400" b="0" i="1" smtClean="0">
                              <a:latin typeface="Cambria Math" charset="0"/>
                            </a:rPr>
                          </m:ctrlPr>
                        </m:sSubPr>
                        <m:e>
                          <m:r>
                            <a:rPr kumimoji="1" lang="en-US" altLang="zh-CN" sz="5400" b="0" i="1" smtClean="0">
                              <a:latin typeface="Cambria Math" charset="0"/>
                            </a:rPr>
                            <m:t>𝐸</m:t>
                          </m:r>
                        </m:e>
                        <m:sub>
                          <m:r>
                            <a:rPr kumimoji="1" lang="en-US" altLang="zh-CN" sz="5400" b="0" i="1" smtClean="0">
                              <a:latin typeface="Cambria Math" charset="0"/>
                            </a:rPr>
                            <m:t>𝑖𝑛</m:t>
                          </m:r>
                        </m:sub>
                      </m:sSub>
                    </m:oMath>
                  </m:oMathPara>
                </a14:m>
                <a:endParaRPr kumimoji="1" lang="zh-CN" altLang="en-US" sz="5400" dirty="0"/>
              </a:p>
            </p:txBody>
          </p:sp>
        </mc:Choice>
        <mc:Fallback>
          <p:sp>
            <p:nvSpPr>
              <p:cNvPr id="8" name="文本框 7"/>
              <p:cNvSpPr txBox="1">
                <a:spLocks noRot="1" noChangeAspect="1" noMove="1" noResize="1" noEditPoints="1" noAdjustHandles="1" noChangeArrowheads="1" noChangeShapeType="1" noTextEdit="1"/>
              </p:cNvSpPr>
              <p:nvPr/>
            </p:nvSpPr>
            <p:spPr>
              <a:xfrm>
                <a:off x="6431280" y="1810126"/>
                <a:ext cx="1213230" cy="830997"/>
              </a:xfrm>
              <a:prstGeom prst="rect">
                <a:avLst/>
              </a:prstGeom>
              <a:blipFill rotWithShape="0">
                <a:blip r:embed="rId5"/>
                <a:stretch>
                  <a:fillRect/>
                </a:stretch>
              </a:blipFill>
            </p:spPr>
            <p:txBody>
              <a:bodyPr/>
              <a:lstStyle/>
              <a:p>
                <a:r>
                  <a:rPr lang="zh-CN" altLang="en-US">
                    <a:noFill/>
                  </a:rPr>
                  <a:t> </a:t>
                </a:r>
              </a:p>
            </p:txBody>
          </p:sp>
        </mc:Fallback>
      </mc:AlternateContent>
      <p:cxnSp>
        <p:nvCxnSpPr>
          <p:cNvPr id="11" name="直线连接符 10"/>
          <p:cNvCxnSpPr>
            <a:stCxn id="6" idx="0"/>
          </p:cNvCxnSpPr>
          <p:nvPr/>
        </p:nvCxnSpPr>
        <p:spPr>
          <a:xfrm flipV="1">
            <a:off x="5580825" y="2758440"/>
            <a:ext cx="1170495" cy="62483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直线连接符 12"/>
          <p:cNvCxnSpPr/>
          <p:nvPr/>
        </p:nvCxnSpPr>
        <p:spPr>
          <a:xfrm flipH="1" flipV="1">
            <a:off x="7498080" y="2758440"/>
            <a:ext cx="1203960" cy="62483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7504176" y="1921718"/>
            <a:ext cx="761747" cy="646331"/>
          </a:xfrm>
          <a:prstGeom prst="rect">
            <a:avLst/>
          </a:prstGeom>
          <a:noFill/>
        </p:spPr>
        <p:txBody>
          <a:bodyPr wrap="none" rtlCol="0">
            <a:spAutoFit/>
          </a:bodyPr>
          <a:lstStyle/>
          <a:p>
            <a:r>
              <a:rPr kumimoji="1" lang="en-US" altLang="zh-CN" sz="3600"/>
              <a:t>(</a:t>
            </a:r>
            <a:r>
              <a:rPr kumimoji="1" lang="en-US" altLang="zh-CN" sz="3600" smtClean="0"/>
              <a:t>N</a:t>
            </a:r>
            <a:r>
              <a:rPr kumimoji="1" lang="en-US" altLang="zh-CN" sz="3600"/>
              <a:t>)</a:t>
            </a:r>
            <a:endParaRPr kumimoji="1" lang="zh-CN" altLang="en-US" sz="3600" dirty="0"/>
          </a:p>
        </p:txBody>
      </p:sp>
      <p:sp>
        <p:nvSpPr>
          <p:cNvPr id="15" name="文本框 14"/>
          <p:cNvSpPr txBox="1"/>
          <p:nvPr/>
        </p:nvSpPr>
        <p:spPr>
          <a:xfrm>
            <a:off x="9637776" y="3475611"/>
            <a:ext cx="1112805" cy="646331"/>
          </a:xfrm>
          <a:prstGeom prst="rect">
            <a:avLst/>
          </a:prstGeom>
          <a:noFill/>
        </p:spPr>
        <p:txBody>
          <a:bodyPr wrap="none" rtlCol="0">
            <a:spAutoFit/>
          </a:bodyPr>
          <a:lstStyle/>
          <a:p>
            <a:r>
              <a:rPr kumimoji="1" lang="en-US" altLang="zh-CN" sz="3600" dirty="0" smtClean="0"/>
              <a:t>(N-</a:t>
            </a:r>
            <a:r>
              <a:rPr kumimoji="1" lang="en-US" altLang="zh-CN" sz="3600" dirty="0" smtClean="0"/>
              <a:t>k</a:t>
            </a:r>
            <a:r>
              <a:rPr kumimoji="1" lang="en-US" altLang="zh-CN" sz="3600" dirty="0" smtClean="0"/>
              <a:t>)</a:t>
            </a:r>
            <a:endParaRPr kumimoji="1" lang="zh-CN" altLang="en-US" sz="3600" dirty="0"/>
          </a:p>
        </p:txBody>
      </p:sp>
      <p:sp>
        <p:nvSpPr>
          <p:cNvPr id="16" name="文本框 15"/>
          <p:cNvSpPr txBox="1"/>
          <p:nvPr/>
        </p:nvSpPr>
        <p:spPr>
          <a:xfrm>
            <a:off x="6187440" y="3500596"/>
            <a:ext cx="673582" cy="646331"/>
          </a:xfrm>
          <a:prstGeom prst="rect">
            <a:avLst/>
          </a:prstGeom>
          <a:noFill/>
        </p:spPr>
        <p:txBody>
          <a:bodyPr wrap="none" rtlCol="0">
            <a:spAutoFit/>
          </a:bodyPr>
          <a:lstStyle/>
          <a:p>
            <a:r>
              <a:rPr kumimoji="1" lang="en-US" altLang="zh-CN" sz="3600" dirty="0" smtClean="0"/>
              <a:t>(</a:t>
            </a:r>
            <a:r>
              <a:rPr kumimoji="1" lang="en-US" altLang="zh-CN" sz="3600" dirty="0" smtClean="0"/>
              <a:t>k</a:t>
            </a:r>
            <a:r>
              <a:rPr kumimoji="1" lang="en-US" altLang="zh-CN" sz="3600" dirty="0" smtClean="0"/>
              <a:t>)</a:t>
            </a:r>
            <a:endParaRPr kumimoji="1" lang="zh-CN" altLang="en-US" sz="3600" dirty="0"/>
          </a:p>
        </p:txBody>
      </p:sp>
      <p:cxnSp>
        <p:nvCxnSpPr>
          <p:cNvPr id="20" name="直线箭头连接符 19"/>
          <p:cNvCxnSpPr/>
          <p:nvPr/>
        </p:nvCxnSpPr>
        <p:spPr>
          <a:xfrm flipH="1">
            <a:off x="6516750" y="4785360"/>
            <a:ext cx="2685099" cy="0"/>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2" name="直线箭头连接符 21"/>
          <p:cNvCxnSpPr/>
          <p:nvPr/>
        </p:nvCxnSpPr>
        <p:spPr>
          <a:xfrm flipH="1">
            <a:off x="2895726" y="4785360"/>
            <a:ext cx="2685099" cy="0"/>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3" name="文本框 22"/>
          <p:cNvSpPr txBox="1"/>
          <p:nvPr/>
        </p:nvSpPr>
        <p:spPr>
          <a:xfrm>
            <a:off x="7276549" y="4939091"/>
            <a:ext cx="1217000" cy="523220"/>
          </a:xfrm>
          <a:prstGeom prst="rect">
            <a:avLst/>
          </a:prstGeom>
          <a:noFill/>
        </p:spPr>
        <p:txBody>
          <a:bodyPr wrap="none" rtlCol="0">
            <a:spAutoFit/>
          </a:bodyPr>
          <a:lstStyle/>
          <a:p>
            <a:r>
              <a:rPr kumimoji="1" lang="en-US" altLang="zh-CN" sz="2800" dirty="0" smtClean="0">
                <a:solidFill>
                  <a:srgbClr val="FF0000"/>
                </a:solidFill>
              </a:rPr>
              <a:t>Small</a:t>
            </a:r>
            <a:r>
              <a:rPr kumimoji="1" lang="zh-CN" altLang="en-US" sz="2800" dirty="0" smtClean="0">
                <a:solidFill>
                  <a:srgbClr val="FF0000"/>
                </a:solidFill>
              </a:rPr>
              <a:t> </a:t>
            </a:r>
            <a:r>
              <a:rPr kumimoji="1" lang="en-US" altLang="zh-CN" sz="2800" dirty="0" smtClean="0">
                <a:solidFill>
                  <a:srgbClr val="FF0000"/>
                </a:solidFill>
              </a:rPr>
              <a:t>k</a:t>
            </a:r>
            <a:endParaRPr kumimoji="1" lang="zh-CN" altLang="en-US" sz="2800" dirty="0">
              <a:solidFill>
                <a:srgbClr val="FF0000"/>
              </a:solidFill>
            </a:endParaRPr>
          </a:p>
        </p:txBody>
      </p:sp>
      <p:sp>
        <p:nvSpPr>
          <p:cNvPr id="24" name="文本框 23"/>
          <p:cNvSpPr txBox="1"/>
          <p:nvPr/>
        </p:nvSpPr>
        <p:spPr>
          <a:xfrm>
            <a:off x="3497029" y="4939091"/>
            <a:ext cx="1215846" cy="523220"/>
          </a:xfrm>
          <a:prstGeom prst="rect">
            <a:avLst/>
          </a:prstGeom>
          <a:noFill/>
        </p:spPr>
        <p:txBody>
          <a:bodyPr wrap="none" rtlCol="0">
            <a:spAutoFit/>
          </a:bodyPr>
          <a:lstStyle/>
          <a:p>
            <a:r>
              <a:rPr kumimoji="1" lang="en-US" altLang="zh-CN" sz="2800" dirty="0" smtClean="0">
                <a:solidFill>
                  <a:srgbClr val="FF0000"/>
                </a:solidFill>
              </a:rPr>
              <a:t>Large</a:t>
            </a:r>
            <a:r>
              <a:rPr kumimoji="1" lang="zh-CN" altLang="en-US" sz="2800" dirty="0" smtClean="0">
                <a:solidFill>
                  <a:srgbClr val="FF0000"/>
                </a:solidFill>
              </a:rPr>
              <a:t> </a:t>
            </a:r>
            <a:r>
              <a:rPr kumimoji="1" lang="en-US" altLang="zh-CN" sz="2800" dirty="0" smtClean="0">
                <a:solidFill>
                  <a:srgbClr val="FF0000"/>
                </a:solidFill>
              </a:rPr>
              <a:t>k</a:t>
            </a:r>
            <a:endParaRPr kumimoji="1" lang="zh-CN" altLang="en-US" sz="2800" dirty="0">
              <a:solidFill>
                <a:srgbClr val="FF0000"/>
              </a:solidFill>
            </a:endParaRPr>
          </a:p>
        </p:txBody>
      </p:sp>
      <mc:AlternateContent xmlns:mc="http://schemas.openxmlformats.org/markup-compatibility/2006">
        <mc:Choice xmlns:a14="http://schemas.microsoft.com/office/drawing/2010/main" Requires="a14">
          <p:sp>
            <p:nvSpPr>
              <p:cNvPr id="25" name="文本框 24"/>
              <p:cNvSpPr txBox="1"/>
              <p:nvPr/>
            </p:nvSpPr>
            <p:spPr>
              <a:xfrm>
                <a:off x="9575434" y="5200701"/>
                <a:ext cx="1582036" cy="115243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zh-CN" sz="4000" b="0" i="1" smtClean="0">
                          <a:solidFill>
                            <a:srgbClr val="0063C0"/>
                          </a:solidFill>
                          <a:latin typeface="Cambria Math" charset="0"/>
                        </a:rPr>
                        <m:t>𝑘</m:t>
                      </m:r>
                      <m:r>
                        <a:rPr kumimoji="1" lang="en-US" altLang="zh-CN" sz="4000" b="0" i="1" smtClean="0">
                          <a:solidFill>
                            <a:srgbClr val="0063C0"/>
                          </a:solidFill>
                          <a:latin typeface="Cambria Math" charset="0"/>
                        </a:rPr>
                        <m:t>= </m:t>
                      </m:r>
                      <m:f>
                        <m:fPr>
                          <m:ctrlPr>
                            <a:rPr kumimoji="1" lang="bg-BG" altLang="zh-CN" sz="4000" b="0" i="1" smtClean="0">
                              <a:solidFill>
                                <a:srgbClr val="0063C0"/>
                              </a:solidFill>
                              <a:latin typeface="Cambria Math" charset="0"/>
                            </a:rPr>
                          </m:ctrlPr>
                        </m:fPr>
                        <m:num>
                          <m:r>
                            <a:rPr kumimoji="1" lang="en-US" altLang="zh-CN" sz="4000" b="0" i="1" smtClean="0">
                              <a:solidFill>
                                <a:srgbClr val="0063C0"/>
                              </a:solidFill>
                              <a:latin typeface="Cambria Math" charset="0"/>
                            </a:rPr>
                            <m:t>𝑁</m:t>
                          </m:r>
                        </m:num>
                        <m:den>
                          <m:r>
                            <a:rPr kumimoji="1" lang="en-US" altLang="zh-CN" sz="4000" b="0" i="1" smtClean="0">
                              <a:solidFill>
                                <a:srgbClr val="0063C0"/>
                              </a:solidFill>
                              <a:latin typeface="Cambria Math" charset="0"/>
                            </a:rPr>
                            <m:t>5</m:t>
                          </m:r>
                        </m:den>
                      </m:f>
                    </m:oMath>
                  </m:oMathPara>
                </a14:m>
                <a:endParaRPr kumimoji="1" lang="zh-CN" altLang="en-US" dirty="0">
                  <a:solidFill>
                    <a:srgbClr val="0063C0"/>
                  </a:solidFill>
                </a:endParaRPr>
              </a:p>
            </p:txBody>
          </p:sp>
        </mc:Choice>
        <mc:Fallback>
          <p:sp>
            <p:nvSpPr>
              <p:cNvPr id="25" name="文本框 24"/>
              <p:cNvSpPr txBox="1">
                <a:spLocks noRot="1" noChangeAspect="1" noMove="1" noResize="1" noEditPoints="1" noAdjustHandles="1" noChangeArrowheads="1" noChangeShapeType="1" noTextEdit="1"/>
              </p:cNvSpPr>
              <p:nvPr/>
            </p:nvSpPr>
            <p:spPr>
              <a:xfrm>
                <a:off x="9575434" y="5200701"/>
                <a:ext cx="1582036" cy="1152431"/>
              </a:xfrm>
              <a:prstGeom prst="rect">
                <a:avLst/>
              </a:prstGeom>
              <a:blipFill rotWithShape="0">
                <a:blip r:embed="rId6"/>
                <a:stretch>
                  <a:fillRect/>
                </a:stretch>
              </a:blipFill>
            </p:spPr>
            <p:txBody>
              <a:bodyPr/>
              <a:lstStyle/>
              <a:p>
                <a:r>
                  <a:rPr lang="zh-CN" altLang="en-US">
                    <a:noFill/>
                  </a:rPr>
                  <a:t> </a:t>
                </a:r>
              </a:p>
            </p:txBody>
          </p:sp>
        </mc:Fallback>
      </mc:AlternateContent>
      <p:sp>
        <p:nvSpPr>
          <p:cNvPr id="27" name="标题 1"/>
          <p:cNvSpPr txBox="1">
            <a:spLocks/>
          </p:cNvSpPr>
          <p:nvPr/>
        </p:nvSpPr>
        <p:spPr>
          <a:xfrm>
            <a:off x="340488" y="25066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t>3.3</a:t>
            </a:r>
            <a:r>
              <a:rPr lang="zh-CN" altLang="en-US" dirty="0" smtClean="0"/>
              <a:t> </a:t>
            </a:r>
            <a:r>
              <a:rPr lang="en-US" altLang="zh-CN" dirty="0" smtClean="0"/>
              <a:t>H</a:t>
            </a:r>
            <a:r>
              <a:rPr lang="en-US" altLang="zh-CN" dirty="0" smtClean="0"/>
              <a:t>ow</a:t>
            </a:r>
            <a:r>
              <a:rPr lang="zh-CN" altLang="en-US" dirty="0" smtClean="0"/>
              <a:t> </a:t>
            </a:r>
            <a:r>
              <a:rPr lang="en-US" altLang="zh-CN" dirty="0" smtClean="0"/>
              <a:t>to</a:t>
            </a:r>
            <a:r>
              <a:rPr lang="zh-CN" altLang="en-US" dirty="0" smtClean="0"/>
              <a:t> </a:t>
            </a:r>
            <a:r>
              <a:rPr lang="en-US" altLang="zh-CN" dirty="0" smtClean="0"/>
              <a:t>avoid</a:t>
            </a:r>
            <a:r>
              <a:rPr lang="zh-CN" altLang="en-US" dirty="0" smtClean="0"/>
              <a:t> </a:t>
            </a:r>
            <a:r>
              <a:rPr lang="en-US" altLang="zh-CN" dirty="0" smtClean="0"/>
              <a:t>over-fitting[Regularization]</a:t>
            </a:r>
            <a:endParaRPr lang="en-US" altLang="zh-CN" dirty="0"/>
          </a:p>
        </p:txBody>
      </p:sp>
    </p:spTree>
    <p:extLst>
      <p:ext uri="{BB962C8B-B14F-4D97-AF65-F5344CB8AC3E}">
        <p14:creationId xmlns:p14="http://schemas.microsoft.com/office/powerpoint/2010/main" val="18023707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003300" y="1450340"/>
            <a:ext cx="9740900" cy="4914066"/>
          </a:xfrm>
          <a:prstGeom prst="rect">
            <a:avLst/>
          </a:prstGeom>
        </p:spPr>
      </p:pic>
      <p:sp>
        <p:nvSpPr>
          <p:cNvPr id="7" name="标题 1"/>
          <p:cNvSpPr txBox="1">
            <a:spLocks/>
          </p:cNvSpPr>
          <p:nvPr/>
        </p:nvSpPr>
        <p:spPr>
          <a:xfrm>
            <a:off x="340488" y="25066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t>3.3</a:t>
            </a:r>
            <a:r>
              <a:rPr lang="zh-CN" altLang="en-US" dirty="0" smtClean="0"/>
              <a:t> </a:t>
            </a:r>
            <a:r>
              <a:rPr lang="en-US" altLang="zh-CN" dirty="0" smtClean="0"/>
              <a:t>H</a:t>
            </a:r>
            <a:r>
              <a:rPr lang="en-US" altLang="zh-CN" dirty="0" smtClean="0"/>
              <a:t>ow</a:t>
            </a:r>
            <a:r>
              <a:rPr lang="zh-CN" altLang="en-US" dirty="0" smtClean="0"/>
              <a:t> </a:t>
            </a:r>
            <a:r>
              <a:rPr lang="en-US" altLang="zh-CN" dirty="0" smtClean="0"/>
              <a:t>to</a:t>
            </a:r>
            <a:r>
              <a:rPr lang="zh-CN" altLang="en-US" dirty="0" smtClean="0"/>
              <a:t> </a:t>
            </a:r>
            <a:r>
              <a:rPr lang="en-US" altLang="zh-CN" dirty="0" smtClean="0"/>
              <a:t>avoid</a:t>
            </a:r>
            <a:r>
              <a:rPr lang="zh-CN" altLang="en-US" dirty="0" smtClean="0"/>
              <a:t> </a:t>
            </a:r>
            <a:r>
              <a:rPr lang="en-US" altLang="zh-CN" dirty="0" smtClean="0"/>
              <a:t>over-fitting[Regularization]</a:t>
            </a:r>
            <a:endParaRPr lang="en-US" altLang="zh-CN" dirty="0"/>
          </a:p>
        </p:txBody>
      </p:sp>
    </p:spTree>
    <p:extLst>
      <p:ext uri="{BB962C8B-B14F-4D97-AF65-F5344CB8AC3E}">
        <p14:creationId xmlns:p14="http://schemas.microsoft.com/office/powerpoint/2010/main" val="8919493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634220" y="6349842"/>
            <a:ext cx="2066078" cy="369332"/>
          </a:xfrm>
          <a:prstGeom prst="rect">
            <a:avLst/>
          </a:prstGeom>
          <a:noFill/>
        </p:spPr>
        <p:txBody>
          <a:bodyPr wrap="none" rtlCol="0">
            <a:spAutoFit/>
          </a:bodyPr>
          <a:lstStyle/>
          <a:p>
            <a:r>
              <a:rPr lang="en-US" altLang="zh-CN" dirty="0"/>
              <a:t>1. </a:t>
            </a:r>
            <a:r>
              <a:rPr lang="en-US" altLang="zh-CN" dirty="0" smtClean="0"/>
              <a:t>Learning </a:t>
            </a:r>
            <a:r>
              <a:rPr lang="en-US" altLang="zh-CN" dirty="0"/>
              <a:t>Problem</a:t>
            </a:r>
          </a:p>
        </p:txBody>
      </p:sp>
      <p:pic>
        <p:nvPicPr>
          <p:cNvPr id="2" name="图片 1"/>
          <p:cNvPicPr>
            <a:picLocks noChangeAspect="1"/>
          </p:cNvPicPr>
          <p:nvPr/>
        </p:nvPicPr>
        <p:blipFill>
          <a:blip r:embed="rId2"/>
          <a:stretch>
            <a:fillRect/>
          </a:stretch>
        </p:blipFill>
        <p:spPr>
          <a:xfrm>
            <a:off x="1319513" y="1731328"/>
            <a:ext cx="9194157" cy="4001161"/>
          </a:xfrm>
          <a:prstGeom prst="rect">
            <a:avLst/>
          </a:prstGeom>
        </p:spPr>
      </p:pic>
      <p:sp>
        <p:nvSpPr>
          <p:cNvPr id="7" name="标题 1"/>
          <p:cNvSpPr>
            <a:spLocks noGrp="1"/>
          </p:cNvSpPr>
          <p:nvPr>
            <p:ph type="title"/>
          </p:nvPr>
        </p:nvSpPr>
        <p:spPr>
          <a:xfrm>
            <a:off x="340488" y="250666"/>
            <a:ext cx="10515600" cy="1325563"/>
          </a:xfrm>
        </p:spPr>
        <p:txBody>
          <a:bodyPr/>
          <a:lstStyle/>
          <a:p>
            <a:r>
              <a:rPr lang="en-US" altLang="zh-CN"/>
              <a:t>1.1 What is ML</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472048" y="2346960"/>
            <a:ext cx="11384672" cy="2722932"/>
          </a:xfrm>
          <a:prstGeom prst="rect">
            <a:avLst/>
          </a:prstGeom>
        </p:spPr>
      </p:pic>
      <p:sp>
        <p:nvSpPr>
          <p:cNvPr id="7" name="标题 1"/>
          <p:cNvSpPr txBox="1">
            <a:spLocks/>
          </p:cNvSpPr>
          <p:nvPr/>
        </p:nvSpPr>
        <p:spPr>
          <a:xfrm>
            <a:off x="340488" y="25066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t>3.3</a:t>
            </a:r>
            <a:r>
              <a:rPr lang="zh-CN" altLang="en-US" dirty="0" smtClean="0"/>
              <a:t> </a:t>
            </a:r>
            <a:r>
              <a:rPr lang="en-US" altLang="zh-CN" dirty="0" smtClean="0"/>
              <a:t>H</a:t>
            </a:r>
            <a:r>
              <a:rPr lang="en-US" altLang="zh-CN" dirty="0" smtClean="0"/>
              <a:t>ow</a:t>
            </a:r>
            <a:r>
              <a:rPr lang="zh-CN" altLang="en-US" dirty="0" smtClean="0"/>
              <a:t> </a:t>
            </a:r>
            <a:r>
              <a:rPr lang="en-US" altLang="zh-CN" dirty="0" smtClean="0"/>
              <a:t>to</a:t>
            </a:r>
            <a:r>
              <a:rPr lang="zh-CN" altLang="en-US" dirty="0" smtClean="0"/>
              <a:t> </a:t>
            </a:r>
            <a:r>
              <a:rPr lang="en-US" altLang="zh-CN" dirty="0" smtClean="0"/>
              <a:t>avoid</a:t>
            </a:r>
            <a:r>
              <a:rPr lang="zh-CN" altLang="en-US" dirty="0" smtClean="0"/>
              <a:t> </a:t>
            </a:r>
            <a:r>
              <a:rPr lang="en-US" altLang="zh-CN" dirty="0" smtClean="0"/>
              <a:t>over-fitting[Regularization]</a:t>
            </a:r>
            <a:endParaRPr lang="en-US" altLang="zh-CN" dirty="0"/>
          </a:p>
        </p:txBody>
      </p:sp>
    </p:spTree>
    <p:extLst>
      <p:ext uri="{BB962C8B-B14F-4D97-AF65-F5344CB8AC3E}">
        <p14:creationId xmlns:p14="http://schemas.microsoft.com/office/powerpoint/2010/main" val="118753216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l="696" t="1777" b="2722"/>
          <a:stretch/>
        </p:blipFill>
        <p:spPr>
          <a:xfrm>
            <a:off x="5394960" y="1379566"/>
            <a:ext cx="4719320" cy="5219353"/>
          </a:xfrm>
          <a:prstGeom prst="rect">
            <a:avLst/>
          </a:prstGeom>
        </p:spPr>
      </p:pic>
      <p:sp>
        <p:nvSpPr>
          <p:cNvPr id="7" name="标题 1"/>
          <p:cNvSpPr txBox="1">
            <a:spLocks/>
          </p:cNvSpPr>
          <p:nvPr/>
        </p:nvSpPr>
        <p:spPr>
          <a:xfrm>
            <a:off x="340488" y="25066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t>3.3</a:t>
            </a:r>
            <a:r>
              <a:rPr lang="zh-CN" altLang="en-US" dirty="0" smtClean="0"/>
              <a:t> </a:t>
            </a:r>
            <a:r>
              <a:rPr lang="en-US" altLang="zh-CN" dirty="0" smtClean="0"/>
              <a:t>H</a:t>
            </a:r>
            <a:r>
              <a:rPr lang="en-US" altLang="zh-CN" dirty="0" smtClean="0"/>
              <a:t>ow</a:t>
            </a:r>
            <a:r>
              <a:rPr lang="zh-CN" altLang="en-US" dirty="0" smtClean="0"/>
              <a:t> </a:t>
            </a:r>
            <a:r>
              <a:rPr lang="en-US" altLang="zh-CN" dirty="0" smtClean="0"/>
              <a:t>to</a:t>
            </a:r>
            <a:r>
              <a:rPr lang="zh-CN" altLang="en-US" dirty="0" smtClean="0"/>
              <a:t> </a:t>
            </a:r>
            <a:r>
              <a:rPr lang="en-US" altLang="zh-CN" dirty="0" smtClean="0"/>
              <a:t>avoid</a:t>
            </a:r>
            <a:r>
              <a:rPr lang="zh-CN" altLang="en-US" dirty="0" smtClean="0"/>
              <a:t> </a:t>
            </a:r>
            <a:r>
              <a:rPr lang="en-US" altLang="zh-CN" dirty="0" smtClean="0"/>
              <a:t>over-fitting[Regularization]</a:t>
            </a:r>
            <a:endParaRPr lang="en-US" altLang="zh-CN" dirty="0"/>
          </a:p>
        </p:txBody>
      </p:sp>
    </p:spTree>
    <p:extLst>
      <p:ext uri="{BB962C8B-B14F-4D97-AF65-F5344CB8AC3E}">
        <p14:creationId xmlns:p14="http://schemas.microsoft.com/office/powerpoint/2010/main" val="164731808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249680" y="1996440"/>
            <a:ext cx="5074920" cy="769441"/>
          </a:xfrm>
          <a:prstGeom prst="rect">
            <a:avLst/>
          </a:prstGeom>
          <a:noFill/>
        </p:spPr>
        <p:txBody>
          <a:bodyPr wrap="square" rtlCol="0">
            <a:spAutoFit/>
          </a:bodyPr>
          <a:lstStyle/>
          <a:p>
            <a:r>
              <a:rPr kumimoji="1" lang="en-US" altLang="zh-CN" sz="4400" dirty="0" smtClean="0"/>
              <a:t>Leave</a:t>
            </a:r>
            <a:r>
              <a:rPr kumimoji="1" lang="zh-CN" altLang="en-US" sz="4400" dirty="0" smtClean="0"/>
              <a:t> </a:t>
            </a:r>
            <a:r>
              <a:rPr kumimoji="1" lang="en-US" altLang="zh-CN" sz="4400" dirty="0" smtClean="0"/>
              <a:t>one</a:t>
            </a:r>
            <a:r>
              <a:rPr kumimoji="1" lang="zh-CN" altLang="en-US" sz="4400" dirty="0" smtClean="0"/>
              <a:t> </a:t>
            </a:r>
            <a:r>
              <a:rPr kumimoji="1" lang="en-US" altLang="zh-CN" sz="4400" dirty="0" smtClean="0"/>
              <a:t>out</a:t>
            </a:r>
            <a:r>
              <a:rPr kumimoji="1" lang="zh-CN" altLang="en-US" sz="4400" dirty="0" smtClean="0"/>
              <a:t> ： </a:t>
            </a:r>
            <a:r>
              <a:rPr kumimoji="1" lang="en-US" altLang="zh-CN" sz="4400" dirty="0" smtClean="0"/>
              <a:t>K=1</a:t>
            </a:r>
            <a:endParaRPr kumimoji="1" lang="zh-CN" altLang="en-US" sz="4400" dirty="0"/>
          </a:p>
        </p:txBody>
      </p:sp>
      <p:sp>
        <p:nvSpPr>
          <p:cNvPr id="6" name="文本框 5"/>
          <p:cNvSpPr txBox="1"/>
          <p:nvPr/>
        </p:nvSpPr>
        <p:spPr>
          <a:xfrm>
            <a:off x="1249679" y="3718560"/>
            <a:ext cx="3796680" cy="769441"/>
          </a:xfrm>
          <a:prstGeom prst="rect">
            <a:avLst/>
          </a:prstGeom>
          <a:noFill/>
        </p:spPr>
        <p:txBody>
          <a:bodyPr wrap="none" rtlCol="0">
            <a:spAutoFit/>
          </a:bodyPr>
          <a:lstStyle/>
          <a:p>
            <a:r>
              <a:rPr kumimoji="1" lang="en-US" altLang="zh-CN" sz="4400" dirty="0" smtClean="0"/>
              <a:t>Cross</a:t>
            </a:r>
            <a:r>
              <a:rPr kumimoji="1" lang="zh-CN" altLang="en-US" sz="4400" dirty="0" smtClean="0"/>
              <a:t> </a:t>
            </a:r>
            <a:r>
              <a:rPr kumimoji="1" lang="en-US" altLang="zh-CN" sz="4400" dirty="0" smtClean="0"/>
              <a:t>validation</a:t>
            </a:r>
            <a:endParaRPr kumimoji="1" lang="zh-CN" altLang="en-US" sz="4400" dirty="0"/>
          </a:p>
        </p:txBody>
      </p:sp>
      <p:sp>
        <p:nvSpPr>
          <p:cNvPr id="10" name="标题 1"/>
          <p:cNvSpPr txBox="1">
            <a:spLocks/>
          </p:cNvSpPr>
          <p:nvPr/>
        </p:nvSpPr>
        <p:spPr>
          <a:xfrm>
            <a:off x="340488" y="25066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t>3.3</a:t>
            </a:r>
            <a:r>
              <a:rPr lang="zh-CN" altLang="en-US" dirty="0" smtClean="0"/>
              <a:t> </a:t>
            </a:r>
            <a:r>
              <a:rPr lang="en-US" altLang="zh-CN" dirty="0" smtClean="0"/>
              <a:t>H</a:t>
            </a:r>
            <a:r>
              <a:rPr lang="en-US" altLang="zh-CN" dirty="0" smtClean="0"/>
              <a:t>ow</a:t>
            </a:r>
            <a:r>
              <a:rPr lang="zh-CN" altLang="en-US" dirty="0" smtClean="0"/>
              <a:t> </a:t>
            </a:r>
            <a:r>
              <a:rPr lang="en-US" altLang="zh-CN" dirty="0" smtClean="0"/>
              <a:t>to</a:t>
            </a:r>
            <a:r>
              <a:rPr lang="zh-CN" altLang="en-US" dirty="0" smtClean="0"/>
              <a:t> </a:t>
            </a:r>
            <a:r>
              <a:rPr lang="en-US" altLang="zh-CN" dirty="0" smtClean="0"/>
              <a:t>avoid</a:t>
            </a:r>
            <a:r>
              <a:rPr lang="zh-CN" altLang="en-US" dirty="0" smtClean="0"/>
              <a:t> </a:t>
            </a:r>
            <a:r>
              <a:rPr lang="en-US" altLang="zh-CN" dirty="0" smtClean="0"/>
              <a:t>over-fitting[Regularization]</a:t>
            </a:r>
            <a:endParaRPr lang="en-US" altLang="zh-CN" dirty="0"/>
          </a:p>
        </p:txBody>
      </p:sp>
    </p:spTree>
    <p:extLst>
      <p:ext uri="{BB962C8B-B14F-4D97-AF65-F5344CB8AC3E}">
        <p14:creationId xmlns:p14="http://schemas.microsoft.com/office/powerpoint/2010/main" val="47432386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81000" y="1731328"/>
            <a:ext cx="8121198" cy="4650878"/>
          </a:xfrm>
          <a:prstGeom prst="rect">
            <a:avLst/>
          </a:prstGeom>
        </p:spPr>
      </p:pic>
      <p:sp>
        <p:nvSpPr>
          <p:cNvPr id="6" name="标题 1"/>
          <p:cNvSpPr txBox="1">
            <a:spLocks/>
          </p:cNvSpPr>
          <p:nvPr/>
        </p:nvSpPr>
        <p:spPr>
          <a:xfrm>
            <a:off x="340488" y="25066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t>3.3</a:t>
            </a:r>
            <a:r>
              <a:rPr lang="zh-CN" altLang="en-US" dirty="0" smtClean="0"/>
              <a:t> </a:t>
            </a:r>
            <a:r>
              <a:rPr lang="en-US" altLang="zh-CN" dirty="0" smtClean="0"/>
              <a:t>H</a:t>
            </a:r>
            <a:r>
              <a:rPr lang="en-US" altLang="zh-CN" dirty="0" smtClean="0"/>
              <a:t>ow</a:t>
            </a:r>
            <a:r>
              <a:rPr lang="zh-CN" altLang="en-US" dirty="0" smtClean="0"/>
              <a:t> </a:t>
            </a:r>
            <a:r>
              <a:rPr lang="en-US" altLang="zh-CN" dirty="0" smtClean="0"/>
              <a:t>to</a:t>
            </a:r>
            <a:r>
              <a:rPr lang="zh-CN" altLang="en-US" dirty="0" smtClean="0"/>
              <a:t> </a:t>
            </a:r>
            <a:r>
              <a:rPr lang="en-US" altLang="zh-CN" dirty="0" smtClean="0"/>
              <a:t>avoid</a:t>
            </a:r>
            <a:r>
              <a:rPr lang="zh-CN" altLang="en-US" dirty="0" smtClean="0"/>
              <a:t> </a:t>
            </a:r>
            <a:r>
              <a:rPr lang="en-US" altLang="zh-CN" dirty="0" smtClean="0"/>
              <a:t>over-fitting[Regularization]</a:t>
            </a:r>
            <a:endParaRPr lang="en-US" altLang="zh-CN" dirty="0"/>
          </a:p>
        </p:txBody>
      </p:sp>
    </p:spTree>
    <p:extLst>
      <p:ext uri="{BB962C8B-B14F-4D97-AF65-F5344CB8AC3E}">
        <p14:creationId xmlns:p14="http://schemas.microsoft.com/office/powerpoint/2010/main" val="139903477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81000" y="1731328"/>
            <a:ext cx="8121198" cy="4650878"/>
          </a:xfrm>
          <a:prstGeom prst="rect">
            <a:avLst/>
          </a:prstGeom>
        </p:spPr>
      </p:pic>
      <p:pic>
        <p:nvPicPr>
          <p:cNvPr id="3" name="图片 2"/>
          <p:cNvPicPr>
            <a:picLocks noChangeAspect="1"/>
          </p:cNvPicPr>
          <p:nvPr/>
        </p:nvPicPr>
        <p:blipFill>
          <a:blip r:embed="rId3"/>
          <a:stretch>
            <a:fillRect/>
          </a:stretch>
        </p:blipFill>
        <p:spPr>
          <a:xfrm>
            <a:off x="1593398" y="5288280"/>
            <a:ext cx="10566400" cy="1219200"/>
          </a:xfrm>
          <a:prstGeom prst="rect">
            <a:avLst/>
          </a:prstGeom>
        </p:spPr>
      </p:pic>
      <p:sp>
        <p:nvSpPr>
          <p:cNvPr id="9" name="标题 1"/>
          <p:cNvSpPr txBox="1">
            <a:spLocks/>
          </p:cNvSpPr>
          <p:nvPr/>
        </p:nvSpPr>
        <p:spPr>
          <a:xfrm>
            <a:off x="340488" y="25066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t>3.3</a:t>
            </a:r>
            <a:r>
              <a:rPr lang="zh-CN" altLang="en-US" dirty="0" smtClean="0"/>
              <a:t> </a:t>
            </a:r>
            <a:r>
              <a:rPr lang="en-US" altLang="zh-CN" dirty="0" smtClean="0"/>
              <a:t>H</a:t>
            </a:r>
            <a:r>
              <a:rPr lang="en-US" altLang="zh-CN" dirty="0" smtClean="0"/>
              <a:t>ow</a:t>
            </a:r>
            <a:r>
              <a:rPr lang="zh-CN" altLang="en-US" dirty="0" smtClean="0"/>
              <a:t> </a:t>
            </a:r>
            <a:r>
              <a:rPr lang="en-US" altLang="zh-CN" dirty="0" smtClean="0"/>
              <a:t>to</a:t>
            </a:r>
            <a:r>
              <a:rPr lang="zh-CN" altLang="en-US" dirty="0" smtClean="0"/>
              <a:t> </a:t>
            </a:r>
            <a:r>
              <a:rPr lang="en-US" altLang="zh-CN" dirty="0" smtClean="0"/>
              <a:t>avoid</a:t>
            </a:r>
            <a:r>
              <a:rPr lang="zh-CN" altLang="en-US" dirty="0" smtClean="0"/>
              <a:t> </a:t>
            </a:r>
            <a:r>
              <a:rPr lang="en-US" altLang="zh-CN" dirty="0" smtClean="0"/>
              <a:t>over-fitting[Regularization]</a:t>
            </a:r>
            <a:endParaRPr lang="en-US" altLang="zh-CN" dirty="0"/>
          </a:p>
        </p:txBody>
      </p:sp>
    </p:spTree>
    <p:extLst>
      <p:ext uri="{BB962C8B-B14F-4D97-AF65-F5344CB8AC3E}">
        <p14:creationId xmlns:p14="http://schemas.microsoft.com/office/powerpoint/2010/main" val="8727701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634220" y="6349842"/>
            <a:ext cx="2066078" cy="369332"/>
          </a:xfrm>
          <a:prstGeom prst="rect">
            <a:avLst/>
          </a:prstGeom>
          <a:noFill/>
        </p:spPr>
        <p:txBody>
          <a:bodyPr wrap="none" rtlCol="0">
            <a:spAutoFit/>
          </a:bodyPr>
          <a:lstStyle/>
          <a:p>
            <a:r>
              <a:rPr lang="en-US" altLang="zh-CN" dirty="0"/>
              <a:t>1. </a:t>
            </a:r>
            <a:r>
              <a:rPr lang="en-US" altLang="zh-CN" dirty="0" smtClean="0"/>
              <a:t>Learning </a:t>
            </a:r>
            <a:r>
              <a:rPr lang="en-US" altLang="zh-CN" dirty="0"/>
              <a:t>Problem</a:t>
            </a:r>
          </a:p>
        </p:txBody>
      </p:sp>
      <p:pic>
        <p:nvPicPr>
          <p:cNvPr id="2" name="图片 1"/>
          <p:cNvPicPr>
            <a:picLocks noChangeAspect="1"/>
          </p:cNvPicPr>
          <p:nvPr/>
        </p:nvPicPr>
        <p:blipFill>
          <a:blip r:embed="rId3"/>
          <a:stretch>
            <a:fillRect/>
          </a:stretch>
        </p:blipFill>
        <p:spPr>
          <a:xfrm>
            <a:off x="1087686" y="1731328"/>
            <a:ext cx="10519946" cy="4079163"/>
          </a:xfrm>
          <a:prstGeom prst="rect">
            <a:avLst/>
          </a:prstGeom>
        </p:spPr>
      </p:pic>
      <p:sp>
        <p:nvSpPr>
          <p:cNvPr id="7" name="标题 1"/>
          <p:cNvSpPr>
            <a:spLocks noGrp="1"/>
          </p:cNvSpPr>
          <p:nvPr>
            <p:ph type="title"/>
          </p:nvPr>
        </p:nvSpPr>
        <p:spPr>
          <a:xfrm>
            <a:off x="340488" y="250666"/>
            <a:ext cx="10515600" cy="1325563"/>
          </a:xfrm>
        </p:spPr>
        <p:txBody>
          <a:bodyPr/>
          <a:lstStyle/>
          <a:p>
            <a:r>
              <a:rPr lang="en-US" altLang="zh-CN"/>
              <a:t>1.1 What is ML</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1331</TotalTime>
  <Words>1044</Words>
  <Application>Microsoft Macintosh PowerPoint</Application>
  <PresentationFormat>宽屏</PresentationFormat>
  <Paragraphs>220</Paragraphs>
  <Slides>84</Slides>
  <Notes>32</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84</vt:i4>
      </vt:variant>
    </vt:vector>
  </HeadingPairs>
  <TitlesOfParts>
    <vt:vector size="96" baseType="lpstr">
      <vt:lpstr>Calibri</vt:lpstr>
      <vt:lpstr>Calibri Light</vt:lpstr>
      <vt:lpstr>Cambria Math</vt:lpstr>
      <vt:lpstr>CMMI10</vt:lpstr>
      <vt:lpstr>CMMIB10</vt:lpstr>
      <vt:lpstr>CMR10</vt:lpstr>
      <vt:lpstr>ComputerModernBoldExtended</vt:lpstr>
      <vt:lpstr>ComputerModernRoman</vt:lpstr>
      <vt:lpstr>NimbusSanL</vt:lpstr>
      <vt:lpstr>宋体</vt:lpstr>
      <vt:lpstr>Arial</vt:lpstr>
      <vt:lpstr>Office 主题</vt:lpstr>
      <vt:lpstr>Machine Learning Basics</vt:lpstr>
      <vt:lpstr>OUTLINE</vt:lpstr>
      <vt:lpstr>REFERENCE</vt:lpstr>
      <vt:lpstr>PowerPoint 演示文稿</vt:lpstr>
      <vt:lpstr>1. Learning Problem</vt:lpstr>
      <vt:lpstr>PowerPoint 演示文稿</vt:lpstr>
      <vt:lpstr>1.1 What is ML</vt:lpstr>
      <vt:lpstr>1.1 What is ML</vt:lpstr>
      <vt:lpstr>1.1 What is ML</vt:lpstr>
      <vt:lpstr>1.2 Key Essence of Machine Learning </vt:lpstr>
      <vt:lpstr>1.3 Components of Machine Learning</vt:lpstr>
      <vt:lpstr>1.3 Components of Machine Learning</vt:lpstr>
      <vt:lpstr>1.4 Type of Learning</vt:lpstr>
      <vt:lpstr>1.4 Type of Learning</vt:lpstr>
      <vt:lpstr>1.4 Type of Learning</vt:lpstr>
      <vt:lpstr>1.4 Type of Learning</vt:lpstr>
      <vt:lpstr>1.4 Type of Learning</vt:lpstr>
      <vt:lpstr>2. Theory of Generalization</vt:lpstr>
      <vt:lpstr>PowerPoint 演示文稿</vt:lpstr>
      <vt:lpstr>PowerPoint 演示文稿</vt:lpstr>
      <vt:lpstr>2.1 No Free Lunch</vt:lpstr>
      <vt:lpstr>2.1 No Free Lunch</vt:lpstr>
      <vt:lpstr>2.2 VC Theory</vt:lpstr>
      <vt:lpstr>2.2 VC Theory</vt:lpstr>
      <vt:lpstr>2.2 VC Theory</vt:lpstr>
      <vt:lpstr>PowerPoint 演示文稿</vt:lpstr>
      <vt:lpstr>2.2 VC Theory</vt:lpstr>
      <vt:lpstr>2.2 VC Theory</vt:lpstr>
      <vt:lpstr>2.2 VC Theory</vt:lpstr>
      <vt:lpstr>2.2 VC Theory</vt:lpstr>
      <vt:lpstr>2.2 VC Theory</vt:lpstr>
      <vt:lpstr>2.2 VC Theory</vt:lpstr>
      <vt:lpstr>2.2 VC Theory</vt:lpstr>
      <vt:lpstr>2.2 VC Theory</vt:lpstr>
      <vt:lpstr>2.2 VC Theory</vt:lpstr>
      <vt:lpstr>2.2 VC Theory</vt:lpstr>
      <vt:lpstr>2.2 VC Theory</vt:lpstr>
      <vt:lpstr>2.2 VC Theory</vt:lpstr>
      <vt:lpstr>2.2 VC Theory</vt:lpstr>
      <vt:lpstr>2.2 VC Theory</vt:lpstr>
      <vt:lpstr>2.2 VC Theory</vt:lpstr>
      <vt:lpstr>2.2 VC Theory</vt:lpstr>
      <vt:lpstr>2.3 Bias &amp; Variance</vt:lpstr>
      <vt:lpstr>PowerPoint 演示文稿</vt:lpstr>
      <vt:lpstr>2.3 Bias &amp; Variance</vt:lpstr>
      <vt:lpstr>2.3 Bias &amp; Variance</vt:lpstr>
      <vt:lpstr>PowerPoint 演示文稿</vt:lpstr>
      <vt:lpstr>3. Over-fitting &amp; Validation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3.3 How to avoid over-fitting [Regularization]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fuyingnan</dc:creator>
  <cp:lastModifiedBy>Microsoft Office 用户</cp:lastModifiedBy>
  <cp:revision>357</cp:revision>
  <dcterms:created xsi:type="dcterms:W3CDTF">2018-09-16T09:52:46Z</dcterms:created>
  <dcterms:modified xsi:type="dcterms:W3CDTF">2018-09-18T08:40:45Z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2052-10.1.0.6757</vt:lpwstr>
  </property>
</Properties>
</file>